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586" r:id="rId3"/>
    <p:sldId id="309" r:id="rId4"/>
    <p:sldId id="511" r:id="rId5"/>
    <p:sldId id="340" r:id="rId6"/>
    <p:sldId id="512" r:id="rId7"/>
    <p:sldId id="318" r:id="rId8"/>
    <p:sldId id="368" r:id="rId9"/>
    <p:sldId id="347" r:id="rId10"/>
    <p:sldId id="348" r:id="rId11"/>
    <p:sldId id="514" r:id="rId12"/>
    <p:sldId id="515" r:id="rId13"/>
    <p:sldId id="516" r:id="rId14"/>
    <p:sldId id="517" r:id="rId15"/>
    <p:sldId id="518" r:id="rId16"/>
    <p:sldId id="350" r:id="rId17"/>
    <p:sldId id="513" r:id="rId18"/>
    <p:sldId id="519" r:id="rId19"/>
    <p:sldId id="351" r:id="rId20"/>
    <p:sldId id="346" r:id="rId21"/>
    <p:sldId id="533" r:id="rId22"/>
    <p:sldId id="510" r:id="rId23"/>
    <p:sldId id="349" r:id="rId24"/>
    <p:sldId id="520" r:id="rId25"/>
    <p:sldId id="344" r:id="rId26"/>
    <p:sldId id="529" r:id="rId27"/>
    <p:sldId id="522" r:id="rId28"/>
    <p:sldId id="551" r:id="rId29"/>
    <p:sldId id="587" r:id="rId30"/>
    <p:sldId id="531" r:id="rId31"/>
    <p:sldId id="598" r:id="rId32"/>
    <p:sldId id="524" r:id="rId33"/>
    <p:sldId id="532" r:id="rId34"/>
    <p:sldId id="523" r:id="rId35"/>
    <p:sldId id="525" r:id="rId36"/>
    <p:sldId id="652" r:id="rId37"/>
    <p:sldId id="530" r:id="rId38"/>
    <p:sldId id="321" r:id="rId39"/>
    <p:sldId id="320" r:id="rId40"/>
    <p:sldId id="590" r:id="rId41"/>
    <p:sldId id="526" r:id="rId42"/>
    <p:sldId id="589" r:id="rId43"/>
    <p:sldId id="534" r:id="rId44"/>
    <p:sldId id="527" r:id="rId45"/>
    <p:sldId id="601" r:id="rId46"/>
    <p:sldId id="600" r:id="rId47"/>
    <p:sldId id="599" r:id="rId48"/>
    <p:sldId id="603" r:id="rId49"/>
    <p:sldId id="540" r:id="rId50"/>
    <p:sldId id="538" r:id="rId51"/>
    <p:sldId id="604" r:id="rId52"/>
    <p:sldId id="535" r:id="rId53"/>
    <p:sldId id="528" r:id="rId54"/>
    <p:sldId id="536" r:id="rId55"/>
    <p:sldId id="537" r:id="rId56"/>
    <p:sldId id="539" r:id="rId57"/>
    <p:sldId id="622" r:id="rId58"/>
    <p:sldId id="608" r:id="rId59"/>
    <p:sldId id="521" r:id="rId60"/>
    <p:sldId id="345" r:id="rId61"/>
    <p:sldId id="609" r:id="rId62"/>
    <p:sldId id="547" r:id="rId63"/>
    <p:sldId id="610" r:id="rId64"/>
    <p:sldId id="611" r:id="rId65"/>
    <p:sldId id="612" r:id="rId66"/>
    <p:sldId id="596" r:id="rId67"/>
    <p:sldId id="541" r:id="rId68"/>
    <p:sldId id="552" r:id="rId69"/>
    <p:sldId id="614" r:id="rId70"/>
    <p:sldId id="615" r:id="rId71"/>
    <p:sldId id="616" r:id="rId72"/>
    <p:sldId id="617" r:id="rId73"/>
    <p:sldId id="618" r:id="rId74"/>
    <p:sldId id="619" r:id="rId75"/>
    <p:sldId id="663" r:id="rId76"/>
    <p:sldId id="620" r:id="rId77"/>
    <p:sldId id="546" r:id="rId78"/>
    <p:sldId id="317" r:id="rId79"/>
    <p:sldId id="597" r:id="rId80"/>
    <p:sldId id="730" r:id="rId81"/>
    <p:sldId id="729" r:id="rId82"/>
    <p:sldId id="731" r:id="rId83"/>
    <p:sldId id="732" r:id="rId84"/>
    <p:sldId id="733" r:id="rId85"/>
    <p:sldId id="553" r:id="rId86"/>
    <p:sldId id="734" r:id="rId87"/>
    <p:sldId id="686" r:id="rId88"/>
    <p:sldId id="735" r:id="rId89"/>
    <p:sldId id="737" r:id="rId90"/>
    <p:sldId id="738" r:id="rId91"/>
    <p:sldId id="739" r:id="rId92"/>
    <p:sldId id="740" r:id="rId93"/>
    <p:sldId id="736" r:id="rId94"/>
    <p:sldId id="741" r:id="rId95"/>
    <p:sldId id="745" r:id="rId96"/>
    <p:sldId id="742" r:id="rId97"/>
    <p:sldId id="743" r:id="rId98"/>
    <p:sldId id="675" r:id="rId99"/>
    <p:sldId id="746" r:id="rId100"/>
    <p:sldId id="613" r:id="rId101"/>
    <p:sldId id="623" r:id="rId102"/>
    <p:sldId id="625" r:id="rId103"/>
    <p:sldId id="624" r:id="rId104"/>
    <p:sldId id="629" r:id="rId105"/>
    <p:sldId id="628" r:id="rId106"/>
    <p:sldId id="647" r:id="rId107"/>
    <p:sldId id="630" r:id="rId108"/>
    <p:sldId id="631" r:id="rId109"/>
    <p:sldId id="635" r:id="rId110"/>
    <p:sldId id="636" r:id="rId111"/>
    <p:sldId id="637" r:id="rId112"/>
    <p:sldId id="638" r:id="rId113"/>
    <p:sldId id="639" r:id="rId114"/>
    <p:sldId id="640" r:id="rId115"/>
    <p:sldId id="641" r:id="rId116"/>
    <p:sldId id="642" r:id="rId117"/>
    <p:sldId id="645" r:id="rId118"/>
    <p:sldId id="646" r:id="rId119"/>
    <p:sldId id="644" r:id="rId120"/>
    <p:sldId id="550" r:id="rId121"/>
    <p:sldId id="632" r:id="rId122"/>
    <p:sldId id="633" r:id="rId123"/>
    <p:sldId id="634" r:id="rId124"/>
    <p:sldId id="650" r:id="rId125"/>
    <p:sldId id="554" r:id="rId126"/>
    <p:sldId id="555" r:id="rId127"/>
    <p:sldId id="672" r:id="rId128"/>
    <p:sldId id="664" r:id="rId129"/>
    <p:sldId id="556" r:id="rId130"/>
    <p:sldId id="585" r:id="rId131"/>
    <p:sldId id="653" r:id="rId132"/>
    <p:sldId id="670" r:id="rId133"/>
    <p:sldId id="671" r:id="rId134"/>
    <p:sldId id="557" r:id="rId135"/>
    <p:sldId id="583" r:id="rId136"/>
    <p:sldId id="627" r:id="rId137"/>
    <p:sldId id="669" r:id="rId138"/>
    <p:sldId id="665" r:id="rId139"/>
    <p:sldId id="667" r:id="rId140"/>
    <p:sldId id="666" r:id="rId141"/>
    <p:sldId id="668" r:id="rId142"/>
    <p:sldId id="673" r:id="rId143"/>
    <p:sldId id="584" r:id="rId144"/>
    <p:sldId id="674" r:id="rId145"/>
    <p:sldId id="299"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807E-A4A2-475F-A694-3E7C257ED4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6405FB-3F1A-4F85-99C4-D3FF2E96D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3FEBC1-19F8-4F29-AE05-E781459C3523}"/>
              </a:ext>
            </a:extLst>
          </p:cNvPr>
          <p:cNvSpPr>
            <a:spLocks noGrp="1"/>
          </p:cNvSpPr>
          <p:nvPr>
            <p:ph type="dt" sz="half" idx="10"/>
          </p:nvPr>
        </p:nvSpPr>
        <p:spPr/>
        <p:txBody>
          <a:bodyPr/>
          <a:lstStyle/>
          <a:p>
            <a:fld id="{3140577F-9866-4EAD-88D8-957D9AA1A3BD}" type="datetimeFigureOut">
              <a:rPr lang="en-US" smtClean="0"/>
              <a:t>12/22/2021</a:t>
            </a:fld>
            <a:endParaRPr lang="en-US"/>
          </a:p>
        </p:txBody>
      </p:sp>
      <p:sp>
        <p:nvSpPr>
          <p:cNvPr id="5" name="Footer Placeholder 4">
            <a:extLst>
              <a:ext uri="{FF2B5EF4-FFF2-40B4-BE49-F238E27FC236}">
                <a16:creationId xmlns:a16="http://schemas.microsoft.com/office/drawing/2014/main" id="{78BF0FA3-C13F-4780-853A-108109963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F171B-363E-484B-9A88-5DE07EA669DF}"/>
              </a:ext>
            </a:extLst>
          </p:cNvPr>
          <p:cNvSpPr>
            <a:spLocks noGrp="1"/>
          </p:cNvSpPr>
          <p:nvPr>
            <p:ph type="sldNum" sz="quarter" idx="12"/>
          </p:nvPr>
        </p:nvSpPr>
        <p:spPr/>
        <p:txBody>
          <a:bodyPr/>
          <a:lstStyle/>
          <a:p>
            <a:fld id="{48268510-A349-4B1A-BFCC-FA4EF1658B49}" type="slidenum">
              <a:rPr lang="en-US" smtClean="0"/>
              <a:t>‹#›</a:t>
            </a:fld>
            <a:endParaRPr lang="en-US"/>
          </a:p>
        </p:txBody>
      </p:sp>
    </p:spTree>
    <p:extLst>
      <p:ext uri="{BB962C8B-B14F-4D97-AF65-F5344CB8AC3E}">
        <p14:creationId xmlns:p14="http://schemas.microsoft.com/office/powerpoint/2010/main" val="1445710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EC82-2B11-4DDF-B073-71C524B1AC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95600D-7A78-43B0-A1E1-01E9CAEFFB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A163B-360D-4ABA-9069-AB8F0C7D0215}"/>
              </a:ext>
            </a:extLst>
          </p:cNvPr>
          <p:cNvSpPr>
            <a:spLocks noGrp="1"/>
          </p:cNvSpPr>
          <p:nvPr>
            <p:ph type="dt" sz="half" idx="10"/>
          </p:nvPr>
        </p:nvSpPr>
        <p:spPr/>
        <p:txBody>
          <a:bodyPr/>
          <a:lstStyle/>
          <a:p>
            <a:fld id="{3140577F-9866-4EAD-88D8-957D9AA1A3BD}" type="datetimeFigureOut">
              <a:rPr lang="en-US" smtClean="0"/>
              <a:t>12/22/2021</a:t>
            </a:fld>
            <a:endParaRPr lang="en-US"/>
          </a:p>
        </p:txBody>
      </p:sp>
      <p:sp>
        <p:nvSpPr>
          <p:cNvPr id="5" name="Footer Placeholder 4">
            <a:extLst>
              <a:ext uri="{FF2B5EF4-FFF2-40B4-BE49-F238E27FC236}">
                <a16:creationId xmlns:a16="http://schemas.microsoft.com/office/drawing/2014/main" id="{564D6CE6-9CB9-462A-BC8F-BD27BBF38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9D10C-F9F8-4778-9DA9-67ABE96CCEEB}"/>
              </a:ext>
            </a:extLst>
          </p:cNvPr>
          <p:cNvSpPr>
            <a:spLocks noGrp="1"/>
          </p:cNvSpPr>
          <p:nvPr>
            <p:ph type="sldNum" sz="quarter" idx="12"/>
          </p:nvPr>
        </p:nvSpPr>
        <p:spPr/>
        <p:txBody>
          <a:bodyPr/>
          <a:lstStyle/>
          <a:p>
            <a:fld id="{48268510-A349-4B1A-BFCC-FA4EF1658B49}" type="slidenum">
              <a:rPr lang="en-US" smtClean="0"/>
              <a:t>‹#›</a:t>
            </a:fld>
            <a:endParaRPr lang="en-US"/>
          </a:p>
        </p:txBody>
      </p:sp>
    </p:spTree>
    <p:extLst>
      <p:ext uri="{BB962C8B-B14F-4D97-AF65-F5344CB8AC3E}">
        <p14:creationId xmlns:p14="http://schemas.microsoft.com/office/powerpoint/2010/main" val="53745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22196B-E927-4B4C-813C-6659F6D757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97C597-C588-4D6B-AAC8-5683188F07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A3E9D-6B8B-40A3-87A9-03CAC90A1A50}"/>
              </a:ext>
            </a:extLst>
          </p:cNvPr>
          <p:cNvSpPr>
            <a:spLocks noGrp="1"/>
          </p:cNvSpPr>
          <p:nvPr>
            <p:ph type="dt" sz="half" idx="10"/>
          </p:nvPr>
        </p:nvSpPr>
        <p:spPr/>
        <p:txBody>
          <a:bodyPr/>
          <a:lstStyle/>
          <a:p>
            <a:fld id="{3140577F-9866-4EAD-88D8-957D9AA1A3BD}" type="datetimeFigureOut">
              <a:rPr lang="en-US" smtClean="0"/>
              <a:t>12/22/2021</a:t>
            </a:fld>
            <a:endParaRPr lang="en-US"/>
          </a:p>
        </p:txBody>
      </p:sp>
      <p:sp>
        <p:nvSpPr>
          <p:cNvPr id="5" name="Footer Placeholder 4">
            <a:extLst>
              <a:ext uri="{FF2B5EF4-FFF2-40B4-BE49-F238E27FC236}">
                <a16:creationId xmlns:a16="http://schemas.microsoft.com/office/drawing/2014/main" id="{311845FE-BA9C-493D-802E-8C00726B4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453C9-3155-4960-8DCA-E9C88CF61AD8}"/>
              </a:ext>
            </a:extLst>
          </p:cNvPr>
          <p:cNvSpPr>
            <a:spLocks noGrp="1"/>
          </p:cNvSpPr>
          <p:nvPr>
            <p:ph type="sldNum" sz="quarter" idx="12"/>
          </p:nvPr>
        </p:nvSpPr>
        <p:spPr/>
        <p:txBody>
          <a:bodyPr/>
          <a:lstStyle/>
          <a:p>
            <a:fld id="{48268510-A349-4B1A-BFCC-FA4EF1658B49}" type="slidenum">
              <a:rPr lang="en-US" smtClean="0"/>
              <a:t>‹#›</a:t>
            </a:fld>
            <a:endParaRPr lang="en-US"/>
          </a:p>
        </p:txBody>
      </p:sp>
    </p:spTree>
    <p:extLst>
      <p:ext uri="{BB962C8B-B14F-4D97-AF65-F5344CB8AC3E}">
        <p14:creationId xmlns:p14="http://schemas.microsoft.com/office/powerpoint/2010/main" val="343759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6BD124B-7C6E-4C8C-9426-E81D3D2D80D6}"/>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3391871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785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85F6D326-EDD1-448A-898B-D1F1B3BF1907}"/>
              </a:ext>
            </a:extLst>
          </p:cNvPr>
          <p:cNvSpPr>
            <a:spLocks noGrp="1"/>
          </p:cNvSpPr>
          <p:nvPr>
            <p:ph type="pic" sz="quarter" idx="10"/>
          </p:nvPr>
        </p:nvSpPr>
        <p:spPr>
          <a:xfrm>
            <a:off x="4301066" y="1054243"/>
            <a:ext cx="1388534" cy="1388534"/>
          </a:xfrm>
          <a:custGeom>
            <a:avLst/>
            <a:gdLst>
              <a:gd name="connsiteX0" fmla="*/ 694267 w 1388534"/>
              <a:gd name="connsiteY0" fmla="*/ 0 h 1388534"/>
              <a:gd name="connsiteX1" fmla="*/ 1388534 w 1388534"/>
              <a:gd name="connsiteY1" fmla="*/ 694267 h 1388534"/>
              <a:gd name="connsiteX2" fmla="*/ 694267 w 1388534"/>
              <a:gd name="connsiteY2" fmla="*/ 1388534 h 1388534"/>
              <a:gd name="connsiteX3" fmla="*/ 0 w 1388534"/>
              <a:gd name="connsiteY3" fmla="*/ 694267 h 1388534"/>
              <a:gd name="connsiteX4" fmla="*/ 694267 w 1388534"/>
              <a:gd name="connsiteY4" fmla="*/ 0 h 138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534" h="1388534">
                <a:moveTo>
                  <a:pt x="694267" y="0"/>
                </a:moveTo>
                <a:cubicBezTo>
                  <a:pt x="1077700" y="0"/>
                  <a:pt x="1388534" y="310834"/>
                  <a:pt x="1388534" y="694267"/>
                </a:cubicBezTo>
                <a:cubicBezTo>
                  <a:pt x="1388534" y="1077700"/>
                  <a:pt x="1077700" y="1388534"/>
                  <a:pt x="694267" y="1388534"/>
                </a:cubicBezTo>
                <a:cubicBezTo>
                  <a:pt x="310834" y="1388534"/>
                  <a:pt x="0" y="1077700"/>
                  <a:pt x="0" y="694267"/>
                </a:cubicBezTo>
                <a:cubicBezTo>
                  <a:pt x="0" y="310834"/>
                  <a:pt x="310834" y="0"/>
                  <a:pt x="694267" y="0"/>
                </a:cubicBezTo>
                <a:close/>
              </a:path>
            </a:pathLst>
          </a:custGeom>
          <a:effectLst>
            <a:outerShdw blurRad="63500" sx="102000" sy="102000" algn="ctr" rotWithShape="0">
              <a:prstClr val="black">
                <a:alpha val="40000"/>
              </a:prstClr>
            </a:outerShdw>
          </a:effectLst>
        </p:spPr>
        <p:txBody>
          <a:bodyPr wrap="square">
            <a:noAutofit/>
          </a:bodyPr>
          <a:lstStyle/>
          <a:p>
            <a:endParaRPr lang="en-US"/>
          </a:p>
        </p:txBody>
      </p:sp>
    </p:spTree>
    <p:extLst>
      <p:ext uri="{BB962C8B-B14F-4D97-AF65-F5344CB8AC3E}">
        <p14:creationId xmlns:p14="http://schemas.microsoft.com/office/powerpoint/2010/main" val="955678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7769D2A-F843-4BA2-AFB9-BC0D0465463C}"/>
              </a:ext>
            </a:extLst>
          </p:cNvPr>
          <p:cNvSpPr>
            <a:spLocks noGrp="1"/>
          </p:cNvSpPr>
          <p:nvPr>
            <p:ph type="pic" sz="quarter" idx="10"/>
          </p:nvPr>
        </p:nvSpPr>
        <p:spPr>
          <a:xfrm>
            <a:off x="2235202" y="948897"/>
            <a:ext cx="2206169" cy="1182747"/>
          </a:xfrm>
          <a:custGeom>
            <a:avLst/>
            <a:gdLst>
              <a:gd name="connsiteX0" fmla="*/ 0 w 2206169"/>
              <a:gd name="connsiteY0" fmla="*/ 0 h 1182747"/>
              <a:gd name="connsiteX1" fmla="*/ 2206169 w 2206169"/>
              <a:gd name="connsiteY1" fmla="*/ 0 h 1182747"/>
              <a:gd name="connsiteX2" fmla="*/ 2206169 w 2206169"/>
              <a:gd name="connsiteY2" fmla="*/ 1182747 h 1182747"/>
              <a:gd name="connsiteX3" fmla="*/ 0 w 2206169"/>
              <a:gd name="connsiteY3" fmla="*/ 1182747 h 1182747"/>
            </a:gdLst>
            <a:ahLst/>
            <a:cxnLst>
              <a:cxn ang="0">
                <a:pos x="connsiteX0" y="connsiteY0"/>
              </a:cxn>
              <a:cxn ang="0">
                <a:pos x="connsiteX1" y="connsiteY1"/>
              </a:cxn>
              <a:cxn ang="0">
                <a:pos x="connsiteX2" y="connsiteY2"/>
              </a:cxn>
              <a:cxn ang="0">
                <a:pos x="connsiteX3" y="connsiteY3"/>
              </a:cxn>
            </a:cxnLst>
            <a:rect l="l" t="t" r="r" b="b"/>
            <a:pathLst>
              <a:path w="2206169" h="1182747">
                <a:moveTo>
                  <a:pt x="0" y="0"/>
                </a:moveTo>
                <a:lnTo>
                  <a:pt x="2206169" y="0"/>
                </a:lnTo>
                <a:lnTo>
                  <a:pt x="2206169" y="1182747"/>
                </a:lnTo>
                <a:lnTo>
                  <a:pt x="0" y="1182747"/>
                </a:ln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9D624706-7130-4F86-A9FB-2B47A295C17C}"/>
              </a:ext>
            </a:extLst>
          </p:cNvPr>
          <p:cNvSpPr>
            <a:spLocks noGrp="1"/>
          </p:cNvSpPr>
          <p:nvPr>
            <p:ph type="pic" sz="quarter" idx="11"/>
          </p:nvPr>
        </p:nvSpPr>
        <p:spPr>
          <a:xfrm>
            <a:off x="5549297" y="3882564"/>
            <a:ext cx="2206169" cy="1182747"/>
          </a:xfrm>
          <a:custGeom>
            <a:avLst/>
            <a:gdLst>
              <a:gd name="connsiteX0" fmla="*/ 0 w 2206169"/>
              <a:gd name="connsiteY0" fmla="*/ 0 h 1182747"/>
              <a:gd name="connsiteX1" fmla="*/ 2206169 w 2206169"/>
              <a:gd name="connsiteY1" fmla="*/ 0 h 1182747"/>
              <a:gd name="connsiteX2" fmla="*/ 2206169 w 2206169"/>
              <a:gd name="connsiteY2" fmla="*/ 1182747 h 1182747"/>
              <a:gd name="connsiteX3" fmla="*/ 0 w 2206169"/>
              <a:gd name="connsiteY3" fmla="*/ 1182747 h 1182747"/>
            </a:gdLst>
            <a:ahLst/>
            <a:cxnLst>
              <a:cxn ang="0">
                <a:pos x="connsiteX0" y="connsiteY0"/>
              </a:cxn>
              <a:cxn ang="0">
                <a:pos x="connsiteX1" y="connsiteY1"/>
              </a:cxn>
              <a:cxn ang="0">
                <a:pos x="connsiteX2" y="connsiteY2"/>
              </a:cxn>
              <a:cxn ang="0">
                <a:pos x="connsiteX3" y="connsiteY3"/>
              </a:cxn>
            </a:cxnLst>
            <a:rect l="l" t="t" r="r" b="b"/>
            <a:pathLst>
              <a:path w="2206169" h="1182747">
                <a:moveTo>
                  <a:pt x="0" y="0"/>
                </a:moveTo>
                <a:lnTo>
                  <a:pt x="2206169" y="0"/>
                </a:lnTo>
                <a:lnTo>
                  <a:pt x="2206169" y="1182747"/>
                </a:lnTo>
                <a:lnTo>
                  <a:pt x="0" y="1182747"/>
                </a:lnTo>
                <a:close/>
              </a:path>
            </a:pathLst>
          </a:custGeom>
        </p:spPr>
        <p:txBody>
          <a:bodyPr wrap="square">
            <a:noAutofit/>
          </a:bodyPr>
          <a:lstStyle/>
          <a:p>
            <a:endParaRPr lang="en-US"/>
          </a:p>
        </p:txBody>
      </p:sp>
    </p:spTree>
    <p:extLst>
      <p:ext uri="{BB962C8B-B14F-4D97-AF65-F5344CB8AC3E}">
        <p14:creationId xmlns:p14="http://schemas.microsoft.com/office/powerpoint/2010/main" val="2015626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Custom Layout">
    <p:spTree>
      <p:nvGrpSpPr>
        <p:cNvPr id="1" name=""/>
        <p:cNvGrpSpPr/>
        <p:nvPr/>
      </p:nvGrpSpPr>
      <p:grpSpPr>
        <a:xfrm>
          <a:off x="0" y="0"/>
          <a:ext cx="0" cy="0"/>
          <a:chOff x="0" y="0"/>
          <a:chExt cx="0" cy="0"/>
        </a:xfrm>
      </p:grpSpPr>
      <p:sp>
        <p:nvSpPr>
          <p:cNvPr id="20" name="Picture Placeholder 6"/>
          <p:cNvSpPr>
            <a:spLocks noGrp="1"/>
          </p:cNvSpPr>
          <p:nvPr>
            <p:ph type="pic" sz="half" idx="13"/>
          </p:nvPr>
        </p:nvSpPr>
        <p:spPr>
          <a:xfrm>
            <a:off x="6850824" y="534011"/>
            <a:ext cx="4213818" cy="5789978"/>
          </a:xfrm>
          <a:prstGeom prst="rect">
            <a:avLst/>
          </a:prstGeom>
        </p:spPr>
        <p:txBody>
          <a:bodyPr lIns="91439" rIns="91439">
            <a:noAutofit/>
          </a:bodyPr>
          <a:lstStyle/>
          <a:p>
            <a:endParaRP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5116616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FCB5A12B-532C-4B37-A2C4-8F38E80DC6B6}"/>
              </a:ext>
            </a:extLst>
          </p:cNvPr>
          <p:cNvSpPr>
            <a:spLocks noGrp="1"/>
          </p:cNvSpPr>
          <p:nvPr>
            <p:ph type="pic" sz="quarter" idx="10"/>
          </p:nvPr>
        </p:nvSpPr>
        <p:spPr>
          <a:xfrm>
            <a:off x="168181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28499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D2E5830-6A3F-4E77-A55C-881C708359A5}"/>
              </a:ext>
            </a:extLst>
          </p:cNvPr>
          <p:cNvSpPr>
            <a:spLocks noGrp="1"/>
          </p:cNvSpPr>
          <p:nvPr>
            <p:ph type="pic" sz="quarter" idx="10"/>
          </p:nvPr>
        </p:nvSpPr>
        <p:spPr>
          <a:xfrm>
            <a:off x="382379" y="306143"/>
            <a:ext cx="3862387" cy="6245714"/>
          </a:xfrm>
          <a:custGeom>
            <a:avLst/>
            <a:gdLst>
              <a:gd name="connsiteX0" fmla="*/ 1148678 w 3862387"/>
              <a:gd name="connsiteY0" fmla="*/ 1536717 h 6245714"/>
              <a:gd name="connsiteX1" fmla="*/ 1148678 w 3862387"/>
              <a:gd name="connsiteY1" fmla="*/ 4694414 h 6245714"/>
              <a:gd name="connsiteX2" fmla="*/ 1644413 w 3862387"/>
              <a:gd name="connsiteY2" fmla="*/ 4694414 h 6245714"/>
              <a:gd name="connsiteX3" fmla="*/ 1644413 w 3862387"/>
              <a:gd name="connsiteY3" fmla="*/ 3340873 h 6245714"/>
              <a:gd name="connsiteX4" fmla="*/ 2208953 w 3862387"/>
              <a:gd name="connsiteY4" fmla="*/ 3340873 h 6245714"/>
              <a:gd name="connsiteX5" fmla="*/ 2208953 w 3862387"/>
              <a:gd name="connsiteY5" fmla="*/ 4694414 h 6245714"/>
              <a:gd name="connsiteX6" fmla="*/ 2713710 w 3862387"/>
              <a:gd name="connsiteY6" fmla="*/ 4694414 h 6245714"/>
              <a:gd name="connsiteX7" fmla="*/ 2713710 w 3862387"/>
              <a:gd name="connsiteY7" fmla="*/ 1536717 h 6245714"/>
              <a:gd name="connsiteX8" fmla="*/ 2208953 w 3862387"/>
              <a:gd name="connsiteY8" fmla="*/ 1536717 h 6245714"/>
              <a:gd name="connsiteX9" fmla="*/ 2208953 w 3862387"/>
              <a:gd name="connsiteY9" fmla="*/ 2890257 h 6245714"/>
              <a:gd name="connsiteX10" fmla="*/ 1644413 w 3862387"/>
              <a:gd name="connsiteY10" fmla="*/ 2890257 h 6245714"/>
              <a:gd name="connsiteX11" fmla="*/ 1644413 w 3862387"/>
              <a:gd name="connsiteY11" fmla="*/ 1536717 h 6245714"/>
              <a:gd name="connsiteX12" fmla="*/ 0 w 3862387"/>
              <a:gd name="connsiteY12" fmla="*/ 0 h 6245714"/>
              <a:gd name="connsiteX13" fmla="*/ 3862387 w 3862387"/>
              <a:gd name="connsiteY13" fmla="*/ 0 h 6245714"/>
              <a:gd name="connsiteX14" fmla="*/ 3862387 w 3862387"/>
              <a:gd name="connsiteY14" fmla="*/ 6245714 h 6245714"/>
              <a:gd name="connsiteX15" fmla="*/ 0 w 3862387"/>
              <a:gd name="connsiteY15" fmla="*/ 6245714 h 624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2387" h="6245714">
                <a:moveTo>
                  <a:pt x="1148678" y="1536717"/>
                </a:moveTo>
                <a:lnTo>
                  <a:pt x="1148678" y="4694414"/>
                </a:lnTo>
                <a:lnTo>
                  <a:pt x="1644413" y="4694414"/>
                </a:lnTo>
                <a:lnTo>
                  <a:pt x="1644413" y="3340873"/>
                </a:lnTo>
                <a:lnTo>
                  <a:pt x="2208953" y="3340873"/>
                </a:lnTo>
                <a:lnTo>
                  <a:pt x="2208953" y="4694414"/>
                </a:lnTo>
                <a:lnTo>
                  <a:pt x="2713710" y="4694414"/>
                </a:lnTo>
                <a:lnTo>
                  <a:pt x="2713710" y="1536717"/>
                </a:lnTo>
                <a:lnTo>
                  <a:pt x="2208953" y="1536717"/>
                </a:lnTo>
                <a:lnTo>
                  <a:pt x="2208953" y="2890257"/>
                </a:lnTo>
                <a:lnTo>
                  <a:pt x="1644413" y="2890257"/>
                </a:lnTo>
                <a:lnTo>
                  <a:pt x="1644413" y="1536717"/>
                </a:lnTo>
                <a:close/>
                <a:moveTo>
                  <a:pt x="0" y="0"/>
                </a:moveTo>
                <a:lnTo>
                  <a:pt x="3862387" y="0"/>
                </a:lnTo>
                <a:lnTo>
                  <a:pt x="3862387" y="6245714"/>
                </a:lnTo>
                <a:lnTo>
                  <a:pt x="0" y="6245714"/>
                </a:lnTo>
                <a:close/>
              </a:path>
            </a:pathLst>
          </a:custGeom>
        </p:spPr>
        <p:txBody>
          <a:bodyPr wrap="square">
            <a:noAutofit/>
          </a:bodyPr>
          <a:lstStyle/>
          <a:p>
            <a:endParaRPr lang="en-US"/>
          </a:p>
        </p:txBody>
      </p:sp>
    </p:spTree>
    <p:extLst>
      <p:ext uri="{BB962C8B-B14F-4D97-AF65-F5344CB8AC3E}">
        <p14:creationId xmlns:p14="http://schemas.microsoft.com/office/powerpoint/2010/main" val="3930328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5A42B-F241-493E-8C95-73ACEC33A4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F45CF6-203C-4E2A-932E-297EE731F3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86415-7F17-4D66-9B51-0A48DE0AF998}"/>
              </a:ext>
            </a:extLst>
          </p:cNvPr>
          <p:cNvSpPr>
            <a:spLocks noGrp="1"/>
          </p:cNvSpPr>
          <p:nvPr>
            <p:ph type="dt" sz="half" idx="10"/>
          </p:nvPr>
        </p:nvSpPr>
        <p:spPr/>
        <p:txBody>
          <a:bodyPr/>
          <a:lstStyle/>
          <a:p>
            <a:fld id="{3140577F-9866-4EAD-88D8-957D9AA1A3BD}" type="datetimeFigureOut">
              <a:rPr lang="en-US" smtClean="0"/>
              <a:t>12/22/2021</a:t>
            </a:fld>
            <a:endParaRPr lang="en-US"/>
          </a:p>
        </p:txBody>
      </p:sp>
      <p:sp>
        <p:nvSpPr>
          <p:cNvPr id="5" name="Footer Placeholder 4">
            <a:extLst>
              <a:ext uri="{FF2B5EF4-FFF2-40B4-BE49-F238E27FC236}">
                <a16:creationId xmlns:a16="http://schemas.microsoft.com/office/drawing/2014/main" id="{DF4BD2B2-BBFB-4D35-BBBC-AA19AE392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6EB5A-129A-4DDE-B5C6-7F266BCC89C9}"/>
              </a:ext>
            </a:extLst>
          </p:cNvPr>
          <p:cNvSpPr>
            <a:spLocks noGrp="1"/>
          </p:cNvSpPr>
          <p:nvPr>
            <p:ph type="sldNum" sz="quarter" idx="12"/>
          </p:nvPr>
        </p:nvSpPr>
        <p:spPr/>
        <p:txBody>
          <a:bodyPr/>
          <a:lstStyle/>
          <a:p>
            <a:fld id="{48268510-A349-4B1A-BFCC-FA4EF1658B49}" type="slidenum">
              <a:rPr lang="en-US" smtClean="0"/>
              <a:t>‹#›</a:t>
            </a:fld>
            <a:endParaRPr lang="en-US"/>
          </a:p>
        </p:txBody>
      </p:sp>
    </p:spTree>
    <p:extLst>
      <p:ext uri="{BB962C8B-B14F-4D97-AF65-F5344CB8AC3E}">
        <p14:creationId xmlns:p14="http://schemas.microsoft.com/office/powerpoint/2010/main" val="1341991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7852-C630-4C26-81E7-68A77A38FE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77C272-C903-4C8F-AABB-D11438BEBF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FDED89-70FF-4321-A33E-9C1FB011C473}"/>
              </a:ext>
            </a:extLst>
          </p:cNvPr>
          <p:cNvSpPr>
            <a:spLocks noGrp="1"/>
          </p:cNvSpPr>
          <p:nvPr>
            <p:ph type="dt" sz="half" idx="10"/>
          </p:nvPr>
        </p:nvSpPr>
        <p:spPr/>
        <p:txBody>
          <a:bodyPr/>
          <a:lstStyle/>
          <a:p>
            <a:fld id="{3140577F-9866-4EAD-88D8-957D9AA1A3BD}" type="datetimeFigureOut">
              <a:rPr lang="en-US" smtClean="0"/>
              <a:t>12/22/2021</a:t>
            </a:fld>
            <a:endParaRPr lang="en-US"/>
          </a:p>
        </p:txBody>
      </p:sp>
      <p:sp>
        <p:nvSpPr>
          <p:cNvPr id="5" name="Footer Placeholder 4">
            <a:extLst>
              <a:ext uri="{FF2B5EF4-FFF2-40B4-BE49-F238E27FC236}">
                <a16:creationId xmlns:a16="http://schemas.microsoft.com/office/drawing/2014/main" id="{ABDECBC8-AD41-4931-B181-E5DE283CD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48AAB-EFAE-447D-A6DB-436BA4087D7A}"/>
              </a:ext>
            </a:extLst>
          </p:cNvPr>
          <p:cNvSpPr>
            <a:spLocks noGrp="1"/>
          </p:cNvSpPr>
          <p:nvPr>
            <p:ph type="sldNum" sz="quarter" idx="12"/>
          </p:nvPr>
        </p:nvSpPr>
        <p:spPr/>
        <p:txBody>
          <a:bodyPr/>
          <a:lstStyle/>
          <a:p>
            <a:fld id="{48268510-A349-4B1A-BFCC-FA4EF1658B49}" type="slidenum">
              <a:rPr lang="en-US" smtClean="0"/>
              <a:t>‹#›</a:t>
            </a:fld>
            <a:endParaRPr lang="en-US"/>
          </a:p>
        </p:txBody>
      </p:sp>
    </p:spTree>
    <p:extLst>
      <p:ext uri="{BB962C8B-B14F-4D97-AF65-F5344CB8AC3E}">
        <p14:creationId xmlns:p14="http://schemas.microsoft.com/office/powerpoint/2010/main" val="2500282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F47EE-9217-4B15-898B-D56BC4D8DA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7934C4-A5DA-4A8A-9B0D-E44259C9A5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254874-06FC-418C-AD5F-0CCBFC2472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85D09A-9270-4F60-B722-6024FACE4D03}"/>
              </a:ext>
            </a:extLst>
          </p:cNvPr>
          <p:cNvSpPr>
            <a:spLocks noGrp="1"/>
          </p:cNvSpPr>
          <p:nvPr>
            <p:ph type="dt" sz="half" idx="10"/>
          </p:nvPr>
        </p:nvSpPr>
        <p:spPr/>
        <p:txBody>
          <a:bodyPr/>
          <a:lstStyle/>
          <a:p>
            <a:fld id="{3140577F-9866-4EAD-88D8-957D9AA1A3BD}" type="datetimeFigureOut">
              <a:rPr lang="en-US" smtClean="0"/>
              <a:t>12/22/2021</a:t>
            </a:fld>
            <a:endParaRPr lang="en-US"/>
          </a:p>
        </p:txBody>
      </p:sp>
      <p:sp>
        <p:nvSpPr>
          <p:cNvPr id="6" name="Footer Placeholder 5">
            <a:extLst>
              <a:ext uri="{FF2B5EF4-FFF2-40B4-BE49-F238E27FC236}">
                <a16:creationId xmlns:a16="http://schemas.microsoft.com/office/drawing/2014/main" id="{B913EA2D-18FA-4A92-BECA-4CB632E2FB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5F7146-21C1-4AA0-84FB-8A2CAFAD702A}"/>
              </a:ext>
            </a:extLst>
          </p:cNvPr>
          <p:cNvSpPr>
            <a:spLocks noGrp="1"/>
          </p:cNvSpPr>
          <p:nvPr>
            <p:ph type="sldNum" sz="quarter" idx="12"/>
          </p:nvPr>
        </p:nvSpPr>
        <p:spPr/>
        <p:txBody>
          <a:bodyPr/>
          <a:lstStyle/>
          <a:p>
            <a:fld id="{48268510-A349-4B1A-BFCC-FA4EF1658B49}" type="slidenum">
              <a:rPr lang="en-US" smtClean="0"/>
              <a:t>‹#›</a:t>
            </a:fld>
            <a:endParaRPr lang="en-US"/>
          </a:p>
        </p:txBody>
      </p:sp>
    </p:spTree>
    <p:extLst>
      <p:ext uri="{BB962C8B-B14F-4D97-AF65-F5344CB8AC3E}">
        <p14:creationId xmlns:p14="http://schemas.microsoft.com/office/powerpoint/2010/main" val="2511800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4DE6-1C2D-4186-9BB7-601459EDD2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FAC282-0EF8-4EF5-96E6-E10B5D065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9A419E-4531-402D-8DAD-ADB24272F4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1C1C35-AF40-4EB2-AA2D-48E53283B8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5A64A2-9A78-43FA-A703-4A5841BA4D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F746DA-6C52-426C-8C32-B4FED0BF36F3}"/>
              </a:ext>
            </a:extLst>
          </p:cNvPr>
          <p:cNvSpPr>
            <a:spLocks noGrp="1"/>
          </p:cNvSpPr>
          <p:nvPr>
            <p:ph type="dt" sz="half" idx="10"/>
          </p:nvPr>
        </p:nvSpPr>
        <p:spPr/>
        <p:txBody>
          <a:bodyPr/>
          <a:lstStyle/>
          <a:p>
            <a:fld id="{3140577F-9866-4EAD-88D8-957D9AA1A3BD}" type="datetimeFigureOut">
              <a:rPr lang="en-US" smtClean="0"/>
              <a:t>12/22/2021</a:t>
            </a:fld>
            <a:endParaRPr lang="en-US"/>
          </a:p>
        </p:txBody>
      </p:sp>
      <p:sp>
        <p:nvSpPr>
          <p:cNvPr id="8" name="Footer Placeholder 7">
            <a:extLst>
              <a:ext uri="{FF2B5EF4-FFF2-40B4-BE49-F238E27FC236}">
                <a16:creationId xmlns:a16="http://schemas.microsoft.com/office/drawing/2014/main" id="{B8B780B2-7B74-4D40-B638-EEFCC0B9E7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4CDB59-068B-4783-82AD-0A277CF39185}"/>
              </a:ext>
            </a:extLst>
          </p:cNvPr>
          <p:cNvSpPr>
            <a:spLocks noGrp="1"/>
          </p:cNvSpPr>
          <p:nvPr>
            <p:ph type="sldNum" sz="quarter" idx="12"/>
          </p:nvPr>
        </p:nvSpPr>
        <p:spPr/>
        <p:txBody>
          <a:bodyPr/>
          <a:lstStyle/>
          <a:p>
            <a:fld id="{48268510-A349-4B1A-BFCC-FA4EF1658B49}" type="slidenum">
              <a:rPr lang="en-US" smtClean="0"/>
              <a:t>‹#›</a:t>
            </a:fld>
            <a:endParaRPr lang="en-US"/>
          </a:p>
        </p:txBody>
      </p:sp>
    </p:spTree>
    <p:extLst>
      <p:ext uri="{BB962C8B-B14F-4D97-AF65-F5344CB8AC3E}">
        <p14:creationId xmlns:p14="http://schemas.microsoft.com/office/powerpoint/2010/main" val="103470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868C5-9329-435A-8F53-CA58CDD9A3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643D34-FCB9-471E-A5F1-D83C2076D3FF}"/>
              </a:ext>
            </a:extLst>
          </p:cNvPr>
          <p:cNvSpPr>
            <a:spLocks noGrp="1"/>
          </p:cNvSpPr>
          <p:nvPr>
            <p:ph type="dt" sz="half" idx="10"/>
          </p:nvPr>
        </p:nvSpPr>
        <p:spPr/>
        <p:txBody>
          <a:bodyPr/>
          <a:lstStyle/>
          <a:p>
            <a:fld id="{3140577F-9866-4EAD-88D8-957D9AA1A3BD}" type="datetimeFigureOut">
              <a:rPr lang="en-US" smtClean="0"/>
              <a:t>12/22/2021</a:t>
            </a:fld>
            <a:endParaRPr lang="en-US"/>
          </a:p>
        </p:txBody>
      </p:sp>
      <p:sp>
        <p:nvSpPr>
          <p:cNvPr id="4" name="Footer Placeholder 3">
            <a:extLst>
              <a:ext uri="{FF2B5EF4-FFF2-40B4-BE49-F238E27FC236}">
                <a16:creationId xmlns:a16="http://schemas.microsoft.com/office/drawing/2014/main" id="{00633A58-EADD-4E96-9375-E18E925BD2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721794-B3C9-4FA9-8E0D-DB3B8A2B75E0}"/>
              </a:ext>
            </a:extLst>
          </p:cNvPr>
          <p:cNvSpPr>
            <a:spLocks noGrp="1"/>
          </p:cNvSpPr>
          <p:nvPr>
            <p:ph type="sldNum" sz="quarter" idx="12"/>
          </p:nvPr>
        </p:nvSpPr>
        <p:spPr/>
        <p:txBody>
          <a:bodyPr/>
          <a:lstStyle/>
          <a:p>
            <a:fld id="{48268510-A349-4B1A-BFCC-FA4EF1658B49}" type="slidenum">
              <a:rPr lang="en-US" smtClean="0"/>
              <a:t>‹#›</a:t>
            </a:fld>
            <a:endParaRPr lang="en-US"/>
          </a:p>
        </p:txBody>
      </p:sp>
    </p:spTree>
    <p:extLst>
      <p:ext uri="{BB962C8B-B14F-4D97-AF65-F5344CB8AC3E}">
        <p14:creationId xmlns:p14="http://schemas.microsoft.com/office/powerpoint/2010/main" val="54188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C2289A-CED2-4283-AB5E-20BE34A9724D}"/>
              </a:ext>
            </a:extLst>
          </p:cNvPr>
          <p:cNvSpPr>
            <a:spLocks noGrp="1"/>
          </p:cNvSpPr>
          <p:nvPr>
            <p:ph type="dt" sz="half" idx="10"/>
          </p:nvPr>
        </p:nvSpPr>
        <p:spPr/>
        <p:txBody>
          <a:bodyPr/>
          <a:lstStyle/>
          <a:p>
            <a:fld id="{3140577F-9866-4EAD-88D8-957D9AA1A3BD}" type="datetimeFigureOut">
              <a:rPr lang="en-US" smtClean="0"/>
              <a:t>12/22/2021</a:t>
            </a:fld>
            <a:endParaRPr lang="en-US"/>
          </a:p>
        </p:txBody>
      </p:sp>
      <p:sp>
        <p:nvSpPr>
          <p:cNvPr id="3" name="Footer Placeholder 2">
            <a:extLst>
              <a:ext uri="{FF2B5EF4-FFF2-40B4-BE49-F238E27FC236}">
                <a16:creationId xmlns:a16="http://schemas.microsoft.com/office/drawing/2014/main" id="{43477832-DE74-42E6-ADEC-258169258B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F64D3D-F8D7-4996-A978-F368E4C65501}"/>
              </a:ext>
            </a:extLst>
          </p:cNvPr>
          <p:cNvSpPr>
            <a:spLocks noGrp="1"/>
          </p:cNvSpPr>
          <p:nvPr>
            <p:ph type="sldNum" sz="quarter" idx="12"/>
          </p:nvPr>
        </p:nvSpPr>
        <p:spPr/>
        <p:txBody>
          <a:bodyPr/>
          <a:lstStyle/>
          <a:p>
            <a:fld id="{48268510-A349-4B1A-BFCC-FA4EF1658B49}" type="slidenum">
              <a:rPr lang="en-US" smtClean="0"/>
              <a:t>‹#›</a:t>
            </a:fld>
            <a:endParaRPr lang="en-US"/>
          </a:p>
        </p:txBody>
      </p:sp>
    </p:spTree>
    <p:extLst>
      <p:ext uri="{BB962C8B-B14F-4D97-AF65-F5344CB8AC3E}">
        <p14:creationId xmlns:p14="http://schemas.microsoft.com/office/powerpoint/2010/main" val="1982520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78FC-28A3-48D1-BD8E-BFD57D234A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2E8CF3-B619-40F5-B0A9-FEEF80D7E8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D86681-BAE8-45C7-A8BE-D11BC79A9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E4BD71-F199-44D1-95AC-A57011BE7FF1}"/>
              </a:ext>
            </a:extLst>
          </p:cNvPr>
          <p:cNvSpPr>
            <a:spLocks noGrp="1"/>
          </p:cNvSpPr>
          <p:nvPr>
            <p:ph type="dt" sz="half" idx="10"/>
          </p:nvPr>
        </p:nvSpPr>
        <p:spPr/>
        <p:txBody>
          <a:bodyPr/>
          <a:lstStyle/>
          <a:p>
            <a:fld id="{3140577F-9866-4EAD-88D8-957D9AA1A3BD}" type="datetimeFigureOut">
              <a:rPr lang="en-US" smtClean="0"/>
              <a:t>12/22/2021</a:t>
            </a:fld>
            <a:endParaRPr lang="en-US"/>
          </a:p>
        </p:txBody>
      </p:sp>
      <p:sp>
        <p:nvSpPr>
          <p:cNvPr id="6" name="Footer Placeholder 5">
            <a:extLst>
              <a:ext uri="{FF2B5EF4-FFF2-40B4-BE49-F238E27FC236}">
                <a16:creationId xmlns:a16="http://schemas.microsoft.com/office/drawing/2014/main" id="{DF753A03-B084-4573-980C-7BA7E66C0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14F274-61EA-4694-9487-198443B95848}"/>
              </a:ext>
            </a:extLst>
          </p:cNvPr>
          <p:cNvSpPr>
            <a:spLocks noGrp="1"/>
          </p:cNvSpPr>
          <p:nvPr>
            <p:ph type="sldNum" sz="quarter" idx="12"/>
          </p:nvPr>
        </p:nvSpPr>
        <p:spPr/>
        <p:txBody>
          <a:bodyPr/>
          <a:lstStyle/>
          <a:p>
            <a:fld id="{48268510-A349-4B1A-BFCC-FA4EF1658B49}" type="slidenum">
              <a:rPr lang="en-US" smtClean="0"/>
              <a:t>‹#›</a:t>
            </a:fld>
            <a:endParaRPr lang="en-US"/>
          </a:p>
        </p:txBody>
      </p:sp>
    </p:spTree>
    <p:extLst>
      <p:ext uri="{BB962C8B-B14F-4D97-AF65-F5344CB8AC3E}">
        <p14:creationId xmlns:p14="http://schemas.microsoft.com/office/powerpoint/2010/main" val="451331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A477-D175-4BDC-AC42-F455ABC5C0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CF8DDE-FDF0-4D4E-9EB0-82812455FD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7151F2-09E2-40C5-BC86-4A87B0FC8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15E1B7-837F-4BD5-80C1-54A3CFBC9FB9}"/>
              </a:ext>
            </a:extLst>
          </p:cNvPr>
          <p:cNvSpPr>
            <a:spLocks noGrp="1"/>
          </p:cNvSpPr>
          <p:nvPr>
            <p:ph type="dt" sz="half" idx="10"/>
          </p:nvPr>
        </p:nvSpPr>
        <p:spPr/>
        <p:txBody>
          <a:bodyPr/>
          <a:lstStyle/>
          <a:p>
            <a:fld id="{3140577F-9866-4EAD-88D8-957D9AA1A3BD}" type="datetimeFigureOut">
              <a:rPr lang="en-US" smtClean="0"/>
              <a:t>12/22/2021</a:t>
            </a:fld>
            <a:endParaRPr lang="en-US"/>
          </a:p>
        </p:txBody>
      </p:sp>
      <p:sp>
        <p:nvSpPr>
          <p:cNvPr id="6" name="Footer Placeholder 5">
            <a:extLst>
              <a:ext uri="{FF2B5EF4-FFF2-40B4-BE49-F238E27FC236}">
                <a16:creationId xmlns:a16="http://schemas.microsoft.com/office/drawing/2014/main" id="{AF65E130-4F36-4300-AF28-67E24B097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90F768-3861-42B5-BFA9-134F73E86195}"/>
              </a:ext>
            </a:extLst>
          </p:cNvPr>
          <p:cNvSpPr>
            <a:spLocks noGrp="1"/>
          </p:cNvSpPr>
          <p:nvPr>
            <p:ph type="sldNum" sz="quarter" idx="12"/>
          </p:nvPr>
        </p:nvSpPr>
        <p:spPr/>
        <p:txBody>
          <a:bodyPr/>
          <a:lstStyle/>
          <a:p>
            <a:fld id="{48268510-A349-4B1A-BFCC-FA4EF1658B49}" type="slidenum">
              <a:rPr lang="en-US" smtClean="0"/>
              <a:t>‹#›</a:t>
            </a:fld>
            <a:endParaRPr lang="en-US"/>
          </a:p>
        </p:txBody>
      </p:sp>
    </p:spTree>
    <p:extLst>
      <p:ext uri="{BB962C8B-B14F-4D97-AF65-F5344CB8AC3E}">
        <p14:creationId xmlns:p14="http://schemas.microsoft.com/office/powerpoint/2010/main" val="3437918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5DC77F-0B17-4363-AB2C-08D1898E90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B45EBD-8B77-4B18-9828-54A4689BA7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D503-DB5D-4BD7-BEEF-0863FDB7A7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40577F-9866-4EAD-88D8-957D9AA1A3BD}" type="datetimeFigureOut">
              <a:rPr lang="en-US" smtClean="0"/>
              <a:t>12/22/2021</a:t>
            </a:fld>
            <a:endParaRPr lang="en-US"/>
          </a:p>
        </p:txBody>
      </p:sp>
      <p:sp>
        <p:nvSpPr>
          <p:cNvPr id="5" name="Footer Placeholder 4">
            <a:extLst>
              <a:ext uri="{FF2B5EF4-FFF2-40B4-BE49-F238E27FC236}">
                <a16:creationId xmlns:a16="http://schemas.microsoft.com/office/drawing/2014/main" id="{79811B94-3547-49D8-A278-9B2751455A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E9FCE6-2D2E-45AE-B3AE-DEDE5B5E9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268510-A349-4B1A-BFCC-FA4EF1658B49}" type="slidenum">
              <a:rPr lang="en-US" smtClean="0"/>
              <a:t>‹#›</a:t>
            </a:fld>
            <a:endParaRPr lang="en-US"/>
          </a:p>
        </p:txBody>
      </p:sp>
    </p:spTree>
    <p:extLst>
      <p:ext uri="{BB962C8B-B14F-4D97-AF65-F5344CB8AC3E}">
        <p14:creationId xmlns:p14="http://schemas.microsoft.com/office/powerpoint/2010/main" val="1590310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search/stat?searchtype=author&amp;query=Ozair%2C+S" TargetMode="External"/><Relationship Id="rId3" Type="http://schemas.openxmlformats.org/officeDocument/2006/relationships/hyperlink" Target="https://arxiv.org/search/stat?searchtype=author&amp;query=Goodfellow%2C+I+J" TargetMode="External"/><Relationship Id="rId7" Type="http://schemas.openxmlformats.org/officeDocument/2006/relationships/hyperlink" Target="https://arxiv.org/search/stat?searchtype=author&amp;query=Warde-Farley%2C+D" TargetMode="External"/><Relationship Id="rId2" Type="http://schemas.openxmlformats.org/officeDocument/2006/relationships/image" Target="../media/image112.jpeg"/><Relationship Id="rId1" Type="http://schemas.openxmlformats.org/officeDocument/2006/relationships/slideLayout" Target="../slideLayouts/slideLayout15.xml"/><Relationship Id="rId6" Type="http://schemas.openxmlformats.org/officeDocument/2006/relationships/hyperlink" Target="https://arxiv.org/search/stat?searchtype=author&amp;query=Xu%2C+B" TargetMode="External"/><Relationship Id="rId5" Type="http://schemas.openxmlformats.org/officeDocument/2006/relationships/hyperlink" Target="https://arxiv.org/search/stat?searchtype=author&amp;query=Mirza%2C+M" TargetMode="External"/><Relationship Id="rId10" Type="http://schemas.openxmlformats.org/officeDocument/2006/relationships/hyperlink" Target="https://arxiv.org/search/stat?searchtype=author&amp;query=Bengio%2C+Y" TargetMode="External"/><Relationship Id="rId4" Type="http://schemas.openxmlformats.org/officeDocument/2006/relationships/hyperlink" Target="https://arxiv.org/search/stat?searchtype=author&amp;query=Pouget-Abadie%2C+J" TargetMode="External"/><Relationship Id="rId9" Type="http://schemas.openxmlformats.org/officeDocument/2006/relationships/hyperlink" Target="https://arxiv.org/search/stat?searchtype=author&amp;query=Courville%2C+A"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image" Target="../media/image113.gif"/><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2" Type="http://schemas.openxmlformats.org/officeDocument/2006/relationships/image" Target="../media/image131.gif"/><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s://www.programmersought.com/article/90321584021/" TargetMode="Externa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distill.pub/2016/misread-tsne/" TargetMode="Externa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scikit-learn.org/stable/modules/clustering.html" TargetMode="External"/><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43.png"/><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10.png"/><Relationship Id="rId1" Type="http://schemas.openxmlformats.org/officeDocument/2006/relationships/slideLayout" Target="../slideLayouts/slideLayout17.xml"/><Relationship Id="rId4" Type="http://schemas.openxmlformats.org/officeDocument/2006/relationships/image" Target="../media/image440.png"/></Relationships>
</file>

<file path=ppt/slides/_rels/slide1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2" Type="http://schemas.openxmlformats.org/officeDocument/2006/relationships/hyperlink" Target="https://www.oxfordbibliographies.com/view/document/obo-9780199828340/obo-9780199828340-0200.xml" TargetMode="Externa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image" Target="../media/image151.jfif"/><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tanford.edu/class/engr108/visualizations/kmeans/kmeans.html" TargetMode="Externa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0.png"/><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9" Type="http://schemas.openxmlformats.org/officeDocument/2006/relationships/image" Target="../media/image41.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1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setosa.io/ev/markov-chains/" TargetMode="Externa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15.gif"/><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app=desktop&amp;v=VUwBcTgzbtU" TargetMode="External"/><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jpeg"/><Relationship Id="rId1" Type="http://schemas.openxmlformats.org/officeDocument/2006/relationships/slideLayout" Target="../slideLayouts/slideLayout13.xml"/><Relationship Id="rId4" Type="http://schemas.openxmlformats.org/officeDocument/2006/relationships/image" Target="../media/image1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hyperlink" Target="https://blogs.nvidia.com/blog/2018/08/02/supervised-unsupervised-learning/#:~:text=In%20a%20supervised%20learning%20model,and%20patterns%20on%20its%20own." TargetMode="Externa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13.xml"/><Relationship Id="rId4" Type="http://schemas.openxmlformats.org/officeDocument/2006/relationships/image" Target="../media/image87.jpeg"/></Relationships>
</file>

<file path=ppt/slides/_rels/slide8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0.jpeg"/></Relationships>
</file>

<file path=ppt/slides/_rels/slide8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8.png"/><Relationship Id="rId1" Type="http://schemas.openxmlformats.org/officeDocument/2006/relationships/slideLayout" Target="../slideLayouts/slideLayout15.xml"/><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search/cs?searchtype=author&amp;query=Wu%2C+M" TargetMode="External"/><Relationship Id="rId7" Type="http://schemas.openxmlformats.org/officeDocument/2006/relationships/hyperlink" Target="https://arxiv.org/search/cs?searchtype=author&amp;query=Goodman%2C+N" TargetMode="External"/><Relationship Id="rId2" Type="http://schemas.openxmlformats.org/officeDocument/2006/relationships/image" Target="../media/image109.png"/><Relationship Id="rId1" Type="http://schemas.openxmlformats.org/officeDocument/2006/relationships/slideLayout" Target="../slideLayouts/slideLayout15.xml"/><Relationship Id="rId6" Type="http://schemas.openxmlformats.org/officeDocument/2006/relationships/hyperlink" Target="https://arxiv.org/search/cs?searchtype=author&amp;query=Piech%2C+C" TargetMode="External"/><Relationship Id="rId5" Type="http://schemas.openxmlformats.org/officeDocument/2006/relationships/hyperlink" Target="https://arxiv.org/search/cs?searchtype=author&amp;query=Domingue%2C+B+W" TargetMode="External"/><Relationship Id="rId4" Type="http://schemas.openxmlformats.org/officeDocument/2006/relationships/hyperlink" Target="https://arxiv.org/search/cs?searchtype=author&amp;query=Davis%2C+R+L"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a:extLst>
              <a:ext uri="{FF2B5EF4-FFF2-40B4-BE49-F238E27FC236}">
                <a16:creationId xmlns:a16="http://schemas.microsoft.com/office/drawing/2014/main" id="{22FBD111-BBB5-4DD1-AD16-FC65654E1F03}"/>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7751" b="7751"/>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BA01079-291E-4ECF-ACB2-53018DFE72FB}"/>
              </a:ext>
            </a:extLst>
          </p:cNvPr>
          <p:cNvSpPr/>
          <p:nvPr/>
        </p:nvSpPr>
        <p:spPr>
          <a:xfrm>
            <a:off x="1914525" y="813335"/>
            <a:ext cx="8362949" cy="5314950"/>
          </a:xfrm>
          <a:prstGeom prst="rect">
            <a:avLst/>
          </a:prstGeom>
          <a:solidFill>
            <a:schemeClr val="tx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7">
            <a:extLst>
              <a:ext uri="{FF2B5EF4-FFF2-40B4-BE49-F238E27FC236}">
                <a16:creationId xmlns:a16="http://schemas.microsoft.com/office/drawing/2014/main" id="{FA81E18E-88F8-4481-B813-266BCEB75D10}"/>
              </a:ext>
            </a:extLst>
          </p:cNvPr>
          <p:cNvSpPr txBox="1">
            <a:spLocks/>
          </p:cNvSpPr>
          <p:nvPr/>
        </p:nvSpPr>
        <p:spPr>
          <a:xfrm>
            <a:off x="3032212" y="1695421"/>
            <a:ext cx="6127574" cy="215919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800" b="1" dirty="0">
                <a:solidFill>
                  <a:schemeClr val="bg1"/>
                </a:solidFill>
                <a:latin typeface="Bebas Neue" panose="020B0606020202050201" pitchFamily="34" charset="0"/>
                <a:ea typeface="Source Sans Pro Black" panose="020B0803030403020204" pitchFamily="34" charset="0"/>
              </a:rPr>
              <a:t>Unsupervised Learning</a:t>
            </a:r>
            <a:endParaRPr lang="en-US" sz="8800" b="1" dirty="0">
              <a:solidFill>
                <a:schemeClr val="bg1"/>
              </a:solidFill>
              <a:latin typeface="Bebas Neue" panose="020B0606020202050201" pitchFamily="34" charset="0"/>
              <a:ea typeface="Source Sans Pro Black" panose="020B0803030403020204" pitchFamily="34" charset="0"/>
            </a:endParaRPr>
          </a:p>
        </p:txBody>
      </p:sp>
      <p:sp>
        <p:nvSpPr>
          <p:cNvPr id="5" name="Subtitle 8">
            <a:extLst>
              <a:ext uri="{FF2B5EF4-FFF2-40B4-BE49-F238E27FC236}">
                <a16:creationId xmlns:a16="http://schemas.microsoft.com/office/drawing/2014/main" id="{EA108C30-D01D-417F-A6DB-7E3E1A18283F}"/>
              </a:ext>
            </a:extLst>
          </p:cNvPr>
          <p:cNvSpPr txBox="1">
            <a:spLocks/>
          </p:cNvSpPr>
          <p:nvPr/>
        </p:nvSpPr>
        <p:spPr>
          <a:xfrm>
            <a:off x="3145687" y="4196039"/>
            <a:ext cx="5900624" cy="122247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1800" spc="300" dirty="0">
                <a:solidFill>
                  <a:schemeClr val="bg1"/>
                </a:solidFill>
                <a:latin typeface="Lato" panose="020F0502020204030203" pitchFamily="34" charset="0"/>
                <a:ea typeface="Source Sans Pro" panose="020B0503030403020204" pitchFamily="34" charset="0"/>
              </a:rPr>
              <a:t>Introduction to</a:t>
            </a:r>
            <a:r>
              <a:rPr lang="zh-CN" altLang="en-US" sz="1800" spc="300" dirty="0">
                <a:solidFill>
                  <a:schemeClr val="bg1"/>
                </a:solidFill>
                <a:latin typeface="Lato" panose="020F0502020204030203" pitchFamily="34" charset="0"/>
                <a:ea typeface="Source Sans Pro" panose="020B0503030403020204" pitchFamily="34" charset="0"/>
              </a:rPr>
              <a:t> </a:t>
            </a:r>
            <a:r>
              <a:rPr lang="en-US" altLang="zh-CN" sz="1800" spc="300" dirty="0">
                <a:solidFill>
                  <a:schemeClr val="bg1"/>
                </a:solidFill>
                <a:latin typeface="Lato" panose="020F0502020204030203" pitchFamily="34" charset="0"/>
                <a:ea typeface="Source Sans Pro" panose="020B0503030403020204" pitchFamily="34" charset="0"/>
              </a:rPr>
              <a:t>The</a:t>
            </a:r>
            <a:r>
              <a:rPr lang="zh-CN" altLang="en-US" sz="1800" spc="300" dirty="0">
                <a:solidFill>
                  <a:schemeClr val="bg1"/>
                </a:solidFill>
                <a:latin typeface="Lato" panose="020F0502020204030203" pitchFamily="34" charset="0"/>
                <a:ea typeface="Source Sans Pro" panose="020B0503030403020204" pitchFamily="34" charset="0"/>
              </a:rPr>
              <a:t> </a:t>
            </a:r>
            <a:r>
              <a:rPr lang="en-US" altLang="zh-CN" sz="1800" spc="300" dirty="0">
                <a:solidFill>
                  <a:schemeClr val="bg1"/>
                </a:solidFill>
                <a:latin typeface="Lato" panose="020F0502020204030203" pitchFamily="34" charset="0"/>
                <a:ea typeface="Source Sans Pro" panose="020B0503030403020204" pitchFamily="34" charset="0"/>
              </a:rPr>
              <a:t>Different Approach in </a:t>
            </a:r>
          </a:p>
          <a:p>
            <a:pPr marL="0" indent="0" algn="ctr">
              <a:buFont typeface="Arial" panose="020B0604020202020204" pitchFamily="34" charset="0"/>
              <a:buNone/>
            </a:pPr>
            <a:r>
              <a:rPr lang="en-US" altLang="zh-CN" sz="1800" spc="300" dirty="0">
                <a:solidFill>
                  <a:schemeClr val="bg1"/>
                </a:solidFill>
                <a:latin typeface="Lato" panose="020F0502020204030203" pitchFamily="34" charset="0"/>
                <a:ea typeface="Source Sans Pro" panose="020B0503030403020204" pitchFamily="34" charset="0"/>
              </a:rPr>
              <a:t>Mining The Underlying Structure of </a:t>
            </a:r>
          </a:p>
          <a:p>
            <a:pPr marL="0" indent="0" algn="ctr">
              <a:buFont typeface="Arial" panose="020B0604020202020204" pitchFamily="34" charset="0"/>
              <a:buNone/>
            </a:pPr>
            <a:r>
              <a:rPr lang="en-US" altLang="zh-CN" sz="1800" spc="300" dirty="0">
                <a:solidFill>
                  <a:schemeClr val="bg1"/>
                </a:solidFill>
                <a:latin typeface="Lato" panose="020F0502020204030203" pitchFamily="34" charset="0"/>
                <a:ea typeface="Source Sans Pro" panose="020B0503030403020204" pitchFamily="34" charset="0"/>
              </a:rPr>
              <a:t>The Unlabeled Data Under A Certain Context &amp; </a:t>
            </a:r>
          </a:p>
          <a:p>
            <a:pPr marL="0" indent="0" algn="ctr">
              <a:buFont typeface="Arial" panose="020B0604020202020204" pitchFamily="34" charset="0"/>
              <a:buNone/>
            </a:pPr>
            <a:r>
              <a:rPr lang="en-US" altLang="zh-CN" sz="1800" spc="300" dirty="0">
                <a:solidFill>
                  <a:schemeClr val="bg1"/>
                </a:solidFill>
                <a:latin typeface="Lato" panose="020F0502020204030203" pitchFamily="34" charset="0"/>
                <a:ea typeface="Source Sans Pro" panose="020B0503030403020204" pitchFamily="34" charset="0"/>
              </a:rPr>
              <a:t>Their Possible Application</a:t>
            </a:r>
          </a:p>
        </p:txBody>
      </p:sp>
      <p:grpSp>
        <p:nvGrpSpPr>
          <p:cNvPr id="8" name="Group 7">
            <a:extLst>
              <a:ext uri="{FF2B5EF4-FFF2-40B4-BE49-F238E27FC236}">
                <a16:creationId xmlns:a16="http://schemas.microsoft.com/office/drawing/2014/main" id="{62B3FCDF-458E-41F9-B50B-584CAA66AE49}"/>
              </a:ext>
            </a:extLst>
          </p:cNvPr>
          <p:cNvGrpSpPr/>
          <p:nvPr/>
        </p:nvGrpSpPr>
        <p:grpSpPr>
          <a:xfrm>
            <a:off x="8341599" y="3480301"/>
            <a:ext cx="1020748" cy="498703"/>
            <a:chOff x="4492546" y="1990497"/>
            <a:chExt cx="1020748" cy="498703"/>
          </a:xfrm>
        </p:grpSpPr>
        <p:cxnSp>
          <p:nvCxnSpPr>
            <p:cNvPr id="9" name="Straight Connector 8">
              <a:extLst>
                <a:ext uri="{FF2B5EF4-FFF2-40B4-BE49-F238E27FC236}">
                  <a16:creationId xmlns:a16="http://schemas.microsoft.com/office/drawing/2014/main" id="{A494C9AC-696B-46CC-9EF4-575192040433}"/>
                </a:ext>
              </a:extLst>
            </p:cNvPr>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611751-E931-4FD9-92E5-DE522A238FB1}"/>
                </a:ext>
              </a:extLst>
            </p:cNvPr>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6EB3EB0-D2A9-4C1D-994C-B7539F767E6F}"/>
              </a:ext>
            </a:extLst>
          </p:cNvPr>
          <p:cNvGrpSpPr/>
          <p:nvPr/>
        </p:nvGrpSpPr>
        <p:grpSpPr>
          <a:xfrm flipH="1" flipV="1">
            <a:off x="2845436" y="1446069"/>
            <a:ext cx="1020748" cy="498703"/>
            <a:chOff x="4492546" y="1990497"/>
            <a:chExt cx="1020748" cy="498703"/>
          </a:xfrm>
        </p:grpSpPr>
        <p:cxnSp>
          <p:nvCxnSpPr>
            <p:cNvPr id="13" name="Straight Connector 12">
              <a:extLst>
                <a:ext uri="{FF2B5EF4-FFF2-40B4-BE49-F238E27FC236}">
                  <a16:creationId xmlns:a16="http://schemas.microsoft.com/office/drawing/2014/main" id="{15716DD7-9C2C-419A-B2A2-0BBB0156832E}"/>
                </a:ext>
              </a:extLst>
            </p:cNvPr>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F2F8A-D2A8-432C-A9C0-B45630159E43}"/>
                </a:ext>
              </a:extLst>
            </p:cNvPr>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389B5F0-DD9C-4C72-BBCF-04CEEE7C3259}"/>
              </a:ext>
            </a:extLst>
          </p:cNvPr>
          <p:cNvSpPr txBox="1"/>
          <p:nvPr/>
        </p:nvSpPr>
        <p:spPr>
          <a:xfrm>
            <a:off x="2168431" y="6105431"/>
            <a:ext cx="8109039" cy="471924"/>
          </a:xfrm>
          <a:prstGeom prst="rect">
            <a:avLst/>
          </a:prstGeom>
          <a:noFill/>
        </p:spPr>
        <p:txBody>
          <a:bodyPr wrap="square" rtlCol="0">
            <a:spAutoFit/>
          </a:bodyPr>
          <a:lstStyle/>
          <a:p>
            <a:pPr algn="r">
              <a:lnSpc>
                <a:spcPct val="150000"/>
              </a:lnSpc>
            </a:pPr>
            <a:r>
              <a:rPr lang="zh-CN" altLang="en-US" sz="2800" baseline="30000" dirty="0">
                <a:latin typeface="Lato" panose="020F0502020204030203" pitchFamily="34" charset="0"/>
                <a:ea typeface="Source Sans Pro" panose="020B0503030403020204" pitchFamily="34" charset="0"/>
                <a:cs typeface="Lato" panose="020F0502020204030203" pitchFamily="34" charset="0"/>
              </a:rPr>
              <a:t>林成鍇</a:t>
            </a:r>
            <a:r>
              <a:rPr lang="en-US" altLang="zh-CN" sz="2800" baseline="30000" dirty="0">
                <a:latin typeface="Lato" panose="020F0502020204030203" pitchFamily="34" charset="0"/>
                <a:ea typeface="Source Sans Pro" panose="020B0503030403020204" pitchFamily="34" charset="0"/>
                <a:cs typeface="Lato" panose="020F0502020204030203" pitchFamily="34" charset="0"/>
              </a:rPr>
              <a:t> Julius Ling @ </a:t>
            </a:r>
            <a:r>
              <a:rPr lang="zh-CN" altLang="en-US" sz="2800" baseline="30000" dirty="0">
                <a:latin typeface="Lato" panose="020F0502020204030203" pitchFamily="34" charset="0"/>
                <a:ea typeface="Source Sans Pro" panose="020B0503030403020204" pitchFamily="34" charset="0"/>
                <a:cs typeface="Lato" panose="020F0502020204030203" pitchFamily="34" charset="0"/>
              </a:rPr>
              <a:t>國立成功大學大數據與</a:t>
            </a:r>
            <a:r>
              <a:rPr lang="en-US" altLang="zh-CN" sz="2800" baseline="30000" dirty="0">
                <a:latin typeface="Lato" panose="020F0502020204030203" pitchFamily="34" charset="0"/>
                <a:ea typeface="Source Sans Pro" panose="020B0503030403020204" pitchFamily="34" charset="0"/>
                <a:cs typeface="Lato" panose="020F0502020204030203" pitchFamily="34" charset="0"/>
              </a:rPr>
              <a:t>AI</a:t>
            </a:r>
            <a:r>
              <a:rPr lang="zh-CN" altLang="en-US" sz="2800" baseline="30000" dirty="0">
                <a:latin typeface="Lato" panose="020F0502020204030203" pitchFamily="34" charset="0"/>
                <a:ea typeface="Source Sans Pro" panose="020B0503030403020204" pitchFamily="34" charset="0"/>
                <a:cs typeface="Lato" panose="020F0502020204030203" pitchFamily="34" charset="0"/>
              </a:rPr>
              <a:t>研究中心</a:t>
            </a:r>
            <a:endParaRPr lang="en-GB" sz="2800" baseline="30000" dirty="0">
              <a:latin typeface="Lato" panose="020F0502020204030203" pitchFamily="34" charset="0"/>
              <a:ea typeface="Source Sans Pro" panose="020B0503030403020204" pitchFamily="34" charset="0"/>
              <a:cs typeface="Lato" panose="020F0502020204030203" pitchFamily="34" charset="0"/>
            </a:endParaRPr>
          </a:p>
        </p:txBody>
      </p:sp>
    </p:spTree>
    <p:extLst>
      <p:ext uri="{BB962C8B-B14F-4D97-AF65-F5344CB8AC3E}">
        <p14:creationId xmlns:p14="http://schemas.microsoft.com/office/powerpoint/2010/main" val="2870273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8">
            <a:extLst>
              <a:ext uri="{FF2B5EF4-FFF2-40B4-BE49-F238E27FC236}">
                <a16:creationId xmlns:a16="http://schemas.microsoft.com/office/drawing/2014/main" id="{2E542F7B-2191-41CB-890A-31C6A6C2D1D4}"/>
              </a:ext>
            </a:extLst>
          </p:cNvPr>
          <p:cNvSpPr txBox="1">
            <a:spLocks/>
          </p:cNvSpPr>
          <p:nvPr/>
        </p:nvSpPr>
        <p:spPr>
          <a:xfrm>
            <a:off x="1114887" y="1081432"/>
            <a:ext cx="9962226" cy="6408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solidFill>
                  <a:prstClr val="black"/>
                </a:solidFill>
                <a:latin typeface="Lato" panose="020F0502020204030203" pitchFamily="34" charset="0"/>
                <a:ea typeface="Source Sans Pro" panose="020B0503030403020204" pitchFamily="34" charset="0"/>
              </a:rPr>
              <a:t>… of its own</a:t>
            </a:r>
            <a:endParaRPr kumimoji="0" lang="en-US" altLang="zh-CN"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endParaRPr>
          </a:p>
        </p:txBody>
      </p:sp>
      <p:sp>
        <p:nvSpPr>
          <p:cNvPr id="3" name="Rectangle 2">
            <a:extLst>
              <a:ext uri="{FF2B5EF4-FFF2-40B4-BE49-F238E27FC236}">
                <a16:creationId xmlns:a16="http://schemas.microsoft.com/office/drawing/2014/main" id="{3CA297B3-4016-452F-91FA-CED6A2243633}"/>
              </a:ext>
            </a:extLst>
          </p:cNvPr>
          <p:cNvSpPr/>
          <p:nvPr/>
        </p:nvSpPr>
        <p:spPr>
          <a:xfrm>
            <a:off x="2671808" y="4751773"/>
            <a:ext cx="6848383" cy="1077218"/>
          </a:xfrm>
          <a:prstGeom prst="rect">
            <a:avLst/>
          </a:prstGeom>
        </p:spPr>
        <p:txBody>
          <a:bodyPr wrap="square">
            <a:spAutoFit/>
          </a:bodyPr>
          <a:lstStyle/>
          <a:p>
            <a:r>
              <a:rPr lang="en-US" sz="3200" dirty="0">
                <a:solidFill>
                  <a:srgbClr val="000000"/>
                </a:solidFill>
                <a:latin typeface="Centaur" panose="02030504050205020304" pitchFamily="18" charset="0"/>
              </a:rPr>
              <a:t>It </a:t>
            </a:r>
            <a:r>
              <a:rPr lang="en-US" altLang="zh-CN" sz="3200" dirty="0">
                <a:solidFill>
                  <a:srgbClr val="000000"/>
                </a:solidFill>
                <a:latin typeface="Centaur" panose="02030504050205020304" pitchFamily="18" charset="0"/>
              </a:rPr>
              <a:t>depends </a:t>
            </a:r>
            <a:r>
              <a:rPr lang="en-US" altLang="zh-CN" sz="3200" dirty="0">
                <a:solidFill>
                  <a:srgbClr val="C00000"/>
                </a:solidFill>
                <a:latin typeface="Centaur" panose="02030504050205020304" pitchFamily="18" charset="0"/>
              </a:rPr>
              <a:t>GREATLY</a:t>
            </a:r>
            <a:r>
              <a:rPr lang="en-US" altLang="zh-CN" sz="3200" dirty="0">
                <a:solidFill>
                  <a:srgbClr val="000000"/>
                </a:solidFill>
                <a:latin typeface="Centaur" panose="02030504050205020304" pitchFamily="18" charset="0"/>
              </a:rPr>
              <a:t> on</a:t>
            </a:r>
            <a:r>
              <a:rPr lang="zh-CN" altLang="en-US" sz="3200" dirty="0">
                <a:solidFill>
                  <a:srgbClr val="000000"/>
                </a:solidFill>
                <a:latin typeface="Centaur" panose="02030504050205020304" pitchFamily="18" charset="0"/>
              </a:rPr>
              <a:t> </a:t>
            </a:r>
            <a:r>
              <a:rPr lang="en-US" altLang="zh-CN" sz="3200" dirty="0">
                <a:solidFill>
                  <a:srgbClr val="000000"/>
                </a:solidFill>
                <a:latin typeface="Centaur" panose="02030504050205020304" pitchFamily="18" charset="0"/>
              </a:rPr>
              <a:t>your presumption and your sampling frame</a:t>
            </a:r>
            <a:r>
              <a:rPr lang="en-US" sz="3200" i="1" dirty="0">
                <a:solidFill>
                  <a:srgbClr val="000000"/>
                </a:solidFill>
                <a:latin typeface="Centaur" panose="02030504050205020304" pitchFamily="18" charset="0"/>
              </a:rPr>
              <a:t>.</a:t>
            </a:r>
            <a:endParaRPr lang="en-US" sz="3200" i="1" dirty="0">
              <a:latin typeface="Centaur" panose="02030504050205020304" pitchFamily="18" charset="0"/>
            </a:endParaRPr>
          </a:p>
        </p:txBody>
      </p:sp>
      <p:pic>
        <p:nvPicPr>
          <p:cNvPr id="4" name="Picture 2" descr="Normal distribution">
            <a:extLst>
              <a:ext uri="{FF2B5EF4-FFF2-40B4-BE49-F238E27FC236}">
                <a16:creationId xmlns:a16="http://schemas.microsoft.com/office/drawing/2014/main" id="{D0EF64D2-EEBA-4D7D-B4F4-1C5593DAE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646" y="2262630"/>
            <a:ext cx="4673354" cy="23327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arget Population and Sampling Frame in Survey Sampling - The Analysis  Factor">
            <a:extLst>
              <a:ext uri="{FF2B5EF4-FFF2-40B4-BE49-F238E27FC236}">
                <a16:creationId xmlns:a16="http://schemas.microsoft.com/office/drawing/2014/main" id="{99FE1BAD-C376-4B10-AD18-A0F47FF91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672" y="2262630"/>
            <a:ext cx="3636682" cy="2332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012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Dimensionality Reduction</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2" y="2818627"/>
            <a:ext cx="8474843" cy="378565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Curse of Dimensionality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Principal Component Analysis (PCA) &amp; Autoencoder (AE)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rPr>
              <a:t>Variational </a:t>
            </a:r>
            <a:r>
              <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rPr>
              <a:t>Autoencoder </a:t>
            </a:r>
            <a:r>
              <a:rPr lang="en-US" sz="2400" dirty="0">
                <a:solidFill>
                  <a:schemeClr val="bg1">
                    <a:lumMod val="75000"/>
                  </a:schemeClr>
                </a:solidFill>
                <a:latin typeface="Calibri" panose="020F0502020204030204"/>
              </a:rPr>
              <a:t>(VAE, which is a Generative Model)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buFont typeface="Arial" panose="020B0604020202020204" pitchFamily="34" charset="0"/>
              <a:buChar char="•"/>
              <a:defRPr/>
            </a:pPr>
            <a:r>
              <a:rPr lang="en-US" altLang="zh-CN" sz="2400" dirty="0">
                <a:solidFill>
                  <a:srgbClr val="C00000"/>
                </a:solidFill>
              </a:rPr>
              <a:t>Generative Adversarial Networks (GANs)</a:t>
            </a:r>
            <a:endParaRPr kumimoji="0" lang="en-US" sz="2400" b="0" i="0" u="none" strike="noStrike" kern="1200" cap="none" spc="0" normalizeH="0" baseline="0" noProof="0" dirty="0">
              <a:ln>
                <a:noFill/>
              </a:ln>
              <a:solidFill>
                <a:srgbClr val="C00000"/>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chemeClr val="bg1">
                    <a:lumMod val="75000"/>
                  </a:schemeClr>
                </a:solidFill>
                <a:latin typeface="Calibri" panose="020F0502020204030204"/>
                <a:ea typeface="等线" panose="02010600030101010101" pitchFamily="2" charset="-122"/>
              </a:rPr>
              <a:t>Manifold Learning (t-SNE)</a:t>
            </a: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rgbClr val="C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1463955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nerative Adversarial Networks (GANs) | by DeepMind's | Medium">
            <a:extLst>
              <a:ext uri="{FF2B5EF4-FFF2-40B4-BE49-F238E27FC236}">
                <a16:creationId xmlns:a16="http://schemas.microsoft.com/office/drawing/2014/main" id="{AC45C80F-4ADC-47D8-96B3-8C6E87764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398" y="1183481"/>
            <a:ext cx="7067204" cy="39766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9A3000-7A81-4ACA-8FCE-9D88D0795ADB}"/>
              </a:ext>
            </a:extLst>
          </p:cNvPr>
          <p:cNvSpPr/>
          <p:nvPr/>
        </p:nvSpPr>
        <p:spPr>
          <a:xfrm>
            <a:off x="1762125" y="5415111"/>
            <a:ext cx="9734550" cy="461665"/>
          </a:xfrm>
          <a:prstGeom prst="rect">
            <a:avLst/>
          </a:prstGeom>
        </p:spPr>
        <p:txBody>
          <a:bodyPr wrap="square">
            <a:spAutoFit/>
          </a:bodyPr>
          <a:lstStyle/>
          <a:p>
            <a:r>
              <a:rPr lang="en-US" sz="1200" b="1" dirty="0">
                <a:solidFill>
                  <a:srgbClr val="000000"/>
                </a:solidFill>
                <a:latin typeface="Lucida Grande"/>
              </a:rPr>
              <a:t>Generative Adversarial Networks</a:t>
            </a:r>
          </a:p>
          <a:p>
            <a:r>
              <a:rPr lang="en-US" sz="1200" dirty="0">
                <a:solidFill>
                  <a:srgbClr val="000000"/>
                </a:solidFill>
                <a:latin typeface="Lucida Grande"/>
                <a:hlinkClick r:id="rId3"/>
              </a:rPr>
              <a:t>Ian J. Goodfellow</a:t>
            </a:r>
            <a:r>
              <a:rPr lang="en-US" sz="1200" dirty="0">
                <a:solidFill>
                  <a:srgbClr val="000000"/>
                </a:solidFill>
                <a:latin typeface="Lucida Grande"/>
              </a:rPr>
              <a:t>, </a:t>
            </a:r>
            <a:r>
              <a:rPr lang="en-US" sz="1200" dirty="0">
                <a:solidFill>
                  <a:srgbClr val="000000"/>
                </a:solidFill>
                <a:latin typeface="Lucida Grande"/>
                <a:hlinkClick r:id="rId4"/>
              </a:rPr>
              <a:t>Jean </a:t>
            </a:r>
            <a:r>
              <a:rPr lang="en-US" sz="1200" dirty="0" err="1">
                <a:solidFill>
                  <a:srgbClr val="000000"/>
                </a:solidFill>
                <a:latin typeface="Lucida Grande"/>
                <a:hlinkClick r:id="rId4"/>
              </a:rPr>
              <a:t>Pouget</a:t>
            </a:r>
            <a:r>
              <a:rPr lang="en-US" sz="1200" dirty="0">
                <a:solidFill>
                  <a:srgbClr val="000000"/>
                </a:solidFill>
                <a:latin typeface="Lucida Grande"/>
                <a:hlinkClick r:id="rId4"/>
              </a:rPr>
              <a:t>-Abadie</a:t>
            </a:r>
            <a:r>
              <a:rPr lang="en-US" sz="1200" dirty="0">
                <a:solidFill>
                  <a:srgbClr val="000000"/>
                </a:solidFill>
                <a:latin typeface="Lucida Grande"/>
              </a:rPr>
              <a:t>, </a:t>
            </a:r>
            <a:r>
              <a:rPr lang="en-US" sz="1200" dirty="0">
                <a:solidFill>
                  <a:srgbClr val="000000"/>
                </a:solidFill>
                <a:latin typeface="Lucida Grande"/>
                <a:hlinkClick r:id="rId5"/>
              </a:rPr>
              <a:t>Mehdi Mirza</a:t>
            </a:r>
            <a:r>
              <a:rPr lang="en-US" sz="1200" dirty="0">
                <a:solidFill>
                  <a:srgbClr val="000000"/>
                </a:solidFill>
                <a:latin typeface="Lucida Grande"/>
              </a:rPr>
              <a:t>, </a:t>
            </a:r>
            <a:r>
              <a:rPr lang="en-US" sz="1200" dirty="0">
                <a:solidFill>
                  <a:srgbClr val="000000"/>
                </a:solidFill>
                <a:latin typeface="Lucida Grande"/>
                <a:hlinkClick r:id="rId6"/>
              </a:rPr>
              <a:t>Bing Xu</a:t>
            </a:r>
            <a:r>
              <a:rPr lang="en-US" sz="1200" dirty="0">
                <a:solidFill>
                  <a:srgbClr val="000000"/>
                </a:solidFill>
                <a:latin typeface="Lucida Grande"/>
              </a:rPr>
              <a:t>, </a:t>
            </a:r>
            <a:r>
              <a:rPr lang="en-US" sz="1200" dirty="0">
                <a:solidFill>
                  <a:srgbClr val="000000"/>
                </a:solidFill>
                <a:latin typeface="Lucida Grande"/>
                <a:hlinkClick r:id="rId7"/>
              </a:rPr>
              <a:t>David </a:t>
            </a:r>
            <a:r>
              <a:rPr lang="en-US" sz="1200" dirty="0" err="1">
                <a:solidFill>
                  <a:srgbClr val="000000"/>
                </a:solidFill>
                <a:latin typeface="Lucida Grande"/>
                <a:hlinkClick r:id="rId7"/>
              </a:rPr>
              <a:t>Warde</a:t>
            </a:r>
            <a:r>
              <a:rPr lang="en-US" sz="1200" dirty="0">
                <a:solidFill>
                  <a:srgbClr val="000000"/>
                </a:solidFill>
                <a:latin typeface="Lucida Grande"/>
                <a:hlinkClick r:id="rId7"/>
              </a:rPr>
              <a:t>-Farley</a:t>
            </a:r>
            <a:r>
              <a:rPr lang="en-US" sz="1200" dirty="0">
                <a:solidFill>
                  <a:srgbClr val="000000"/>
                </a:solidFill>
                <a:latin typeface="Lucida Grande"/>
              </a:rPr>
              <a:t>, </a:t>
            </a:r>
            <a:r>
              <a:rPr lang="en-US" sz="1200" dirty="0" err="1">
                <a:solidFill>
                  <a:srgbClr val="000000"/>
                </a:solidFill>
                <a:latin typeface="Lucida Grande"/>
                <a:hlinkClick r:id="rId8"/>
              </a:rPr>
              <a:t>Sherjil</a:t>
            </a:r>
            <a:r>
              <a:rPr lang="en-US" sz="1200" dirty="0">
                <a:solidFill>
                  <a:srgbClr val="000000"/>
                </a:solidFill>
                <a:latin typeface="Lucida Grande"/>
                <a:hlinkClick r:id="rId8"/>
              </a:rPr>
              <a:t> </a:t>
            </a:r>
            <a:r>
              <a:rPr lang="en-US" sz="1200" dirty="0" err="1">
                <a:solidFill>
                  <a:srgbClr val="000000"/>
                </a:solidFill>
                <a:latin typeface="Lucida Grande"/>
                <a:hlinkClick r:id="rId8"/>
              </a:rPr>
              <a:t>Ozair</a:t>
            </a:r>
            <a:r>
              <a:rPr lang="en-US" sz="1200" dirty="0">
                <a:solidFill>
                  <a:srgbClr val="000000"/>
                </a:solidFill>
                <a:latin typeface="Lucida Grande"/>
              </a:rPr>
              <a:t>, </a:t>
            </a:r>
            <a:r>
              <a:rPr lang="en-US" sz="1200" dirty="0">
                <a:solidFill>
                  <a:srgbClr val="000000"/>
                </a:solidFill>
                <a:latin typeface="Lucida Grande"/>
                <a:hlinkClick r:id="rId9"/>
              </a:rPr>
              <a:t>Aaron Courville</a:t>
            </a:r>
            <a:r>
              <a:rPr lang="en-US" sz="1200" dirty="0">
                <a:solidFill>
                  <a:srgbClr val="000000"/>
                </a:solidFill>
                <a:latin typeface="Lucida Grande"/>
              </a:rPr>
              <a:t>, </a:t>
            </a:r>
            <a:r>
              <a:rPr lang="en-US" sz="1200" dirty="0" err="1">
                <a:solidFill>
                  <a:srgbClr val="000000"/>
                </a:solidFill>
                <a:latin typeface="Lucida Grande"/>
                <a:hlinkClick r:id="rId10"/>
              </a:rPr>
              <a:t>Yoshua</a:t>
            </a:r>
            <a:r>
              <a:rPr lang="en-US" sz="1200" dirty="0">
                <a:solidFill>
                  <a:srgbClr val="000000"/>
                </a:solidFill>
                <a:latin typeface="Lucida Grande"/>
                <a:hlinkClick r:id="rId10"/>
              </a:rPr>
              <a:t> </a:t>
            </a:r>
            <a:r>
              <a:rPr lang="en-US" sz="1200" dirty="0" err="1">
                <a:solidFill>
                  <a:srgbClr val="000000"/>
                </a:solidFill>
                <a:latin typeface="Lucida Grande"/>
                <a:hlinkClick r:id="rId10"/>
              </a:rPr>
              <a:t>Bengio</a:t>
            </a:r>
            <a:endParaRPr lang="en-US" sz="1200" b="0" i="0" dirty="0">
              <a:solidFill>
                <a:srgbClr val="000000"/>
              </a:solidFill>
              <a:effectLst/>
              <a:latin typeface="Lucida Grande"/>
            </a:endParaRPr>
          </a:p>
        </p:txBody>
      </p:sp>
    </p:spTree>
    <p:extLst>
      <p:ext uri="{BB962C8B-B14F-4D97-AF65-F5344CB8AC3E}">
        <p14:creationId xmlns:p14="http://schemas.microsoft.com/office/powerpoint/2010/main" val="41608253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8">
            <a:extLst>
              <a:ext uri="{FF2B5EF4-FFF2-40B4-BE49-F238E27FC236}">
                <a16:creationId xmlns:a16="http://schemas.microsoft.com/office/drawing/2014/main" id="{C806B0DA-B0BA-4FC4-8A49-5C6A92A8475D}"/>
              </a:ext>
            </a:extLst>
          </p:cNvPr>
          <p:cNvSpPr txBox="1">
            <a:spLocks/>
          </p:cNvSpPr>
          <p:nvPr/>
        </p:nvSpPr>
        <p:spPr>
          <a:xfrm>
            <a:off x="1360498" y="441459"/>
            <a:ext cx="9471004"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GANs &amp; Deep Fake</a:t>
            </a:r>
          </a:p>
        </p:txBody>
      </p:sp>
      <p:pic>
        <p:nvPicPr>
          <p:cNvPr id="1026" name="Picture 2" descr="Output visualization 0">
            <a:extLst>
              <a:ext uri="{FF2B5EF4-FFF2-40B4-BE49-F238E27FC236}">
                <a16:creationId xmlns:a16="http://schemas.microsoft.com/office/drawing/2014/main" id="{95CA83AC-6C54-43E9-9860-B8457E54F4C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88254" y="1160576"/>
            <a:ext cx="9863091" cy="21922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2BC2D34-E1C9-4C3F-A880-1C41DF28C35B}"/>
              </a:ext>
            </a:extLst>
          </p:cNvPr>
          <p:cNvSpPr/>
          <p:nvPr/>
        </p:nvSpPr>
        <p:spPr>
          <a:xfrm>
            <a:off x="6409270" y="3755456"/>
            <a:ext cx="4466166" cy="2031325"/>
          </a:xfrm>
          <a:prstGeom prst="rect">
            <a:avLst/>
          </a:prstGeom>
        </p:spPr>
        <p:txBody>
          <a:bodyPr wrap="square">
            <a:spAutoFit/>
          </a:bodyPr>
          <a:lstStyle/>
          <a:p>
            <a:pPr algn="just"/>
            <a:r>
              <a:rPr lang="en-US" altLang="zh-CN" dirty="0">
                <a:solidFill>
                  <a:srgbClr val="000000"/>
                </a:solidFill>
                <a:latin typeface="Centaur" panose="02030504050205020304" pitchFamily="18" charset="0"/>
              </a:rPr>
              <a:t>You’re standing before Daenerys </a:t>
            </a:r>
            <a:r>
              <a:rPr lang="en-US" altLang="zh-CN" dirty="0" err="1">
                <a:solidFill>
                  <a:srgbClr val="000000"/>
                </a:solidFill>
                <a:latin typeface="Centaur" panose="02030504050205020304" pitchFamily="18" charset="0"/>
              </a:rPr>
              <a:t>Stormborn</a:t>
            </a:r>
            <a:r>
              <a:rPr lang="en-US" altLang="zh-CN" dirty="0">
                <a:solidFill>
                  <a:srgbClr val="000000"/>
                </a:solidFill>
                <a:latin typeface="Centaur" panose="02030504050205020304" pitchFamily="18" charset="0"/>
              </a:rPr>
              <a:t> of the House </a:t>
            </a:r>
            <a:r>
              <a:rPr lang="en-US" altLang="zh-CN" dirty="0" err="1">
                <a:solidFill>
                  <a:srgbClr val="000000"/>
                </a:solidFill>
                <a:latin typeface="Centaur" panose="02030504050205020304" pitchFamily="18" charset="0"/>
              </a:rPr>
              <a:t>Targarven</a:t>
            </a:r>
            <a:r>
              <a:rPr lang="en-US" altLang="zh-CN" dirty="0">
                <a:solidFill>
                  <a:srgbClr val="000000"/>
                </a:solidFill>
                <a:latin typeface="Centaur" panose="02030504050205020304" pitchFamily="18" charset="0"/>
              </a:rPr>
              <a:t>, the First of Her Name,</a:t>
            </a:r>
            <a:r>
              <a:rPr lang="zh-CN" altLang="en-US" dirty="0">
                <a:solidFill>
                  <a:srgbClr val="000000"/>
                </a:solidFill>
                <a:latin typeface="Centaur" panose="02030504050205020304" pitchFamily="18" charset="0"/>
              </a:rPr>
              <a:t> </a:t>
            </a:r>
            <a:r>
              <a:rPr lang="en-US" altLang="zh-CN" dirty="0">
                <a:solidFill>
                  <a:srgbClr val="000000"/>
                </a:solidFill>
                <a:latin typeface="Centaur" panose="02030504050205020304" pitchFamily="18" charset="0"/>
              </a:rPr>
              <a:t>the Unburnt,</a:t>
            </a:r>
            <a:r>
              <a:rPr lang="zh-CN" altLang="en-US" dirty="0">
                <a:solidFill>
                  <a:srgbClr val="000000"/>
                </a:solidFill>
                <a:latin typeface="Centaur" panose="02030504050205020304" pitchFamily="18" charset="0"/>
              </a:rPr>
              <a:t> </a:t>
            </a:r>
            <a:r>
              <a:rPr lang="en-US" altLang="zh-CN" dirty="0">
                <a:solidFill>
                  <a:srgbClr val="000000"/>
                </a:solidFill>
                <a:latin typeface="Centaur" panose="02030504050205020304" pitchFamily="18" charset="0"/>
              </a:rPr>
              <a:t>Queen of </a:t>
            </a:r>
            <a:r>
              <a:rPr lang="en-US" altLang="zh-CN" dirty="0" err="1">
                <a:solidFill>
                  <a:srgbClr val="000000"/>
                </a:solidFill>
                <a:latin typeface="Centaur" panose="02030504050205020304" pitchFamily="18" charset="0"/>
              </a:rPr>
              <a:t>Meereen</a:t>
            </a:r>
            <a:r>
              <a:rPr lang="en-US" altLang="zh-CN" dirty="0">
                <a:solidFill>
                  <a:srgbClr val="000000"/>
                </a:solidFill>
                <a:latin typeface="Centaur" panose="02030504050205020304" pitchFamily="18" charset="0"/>
              </a:rPr>
              <a:t>,</a:t>
            </a:r>
            <a:r>
              <a:rPr lang="zh-CN" altLang="en-US" dirty="0">
                <a:solidFill>
                  <a:srgbClr val="000000"/>
                </a:solidFill>
                <a:latin typeface="Centaur" panose="02030504050205020304" pitchFamily="18" charset="0"/>
              </a:rPr>
              <a:t> </a:t>
            </a:r>
            <a:r>
              <a:rPr lang="en-US" altLang="zh-CN" dirty="0">
                <a:solidFill>
                  <a:srgbClr val="000000"/>
                </a:solidFill>
                <a:latin typeface="Centaur" panose="02030504050205020304" pitchFamily="18" charset="0"/>
              </a:rPr>
              <a:t>Queen of the </a:t>
            </a:r>
            <a:r>
              <a:rPr lang="en-US" altLang="zh-CN" dirty="0" err="1">
                <a:solidFill>
                  <a:srgbClr val="000000"/>
                </a:solidFill>
                <a:latin typeface="Centaur" panose="02030504050205020304" pitchFamily="18" charset="0"/>
              </a:rPr>
              <a:t>Andals</a:t>
            </a:r>
            <a:r>
              <a:rPr lang="en-US" altLang="zh-CN" dirty="0">
                <a:solidFill>
                  <a:srgbClr val="000000"/>
                </a:solidFill>
                <a:latin typeface="Centaur" panose="02030504050205020304" pitchFamily="18" charset="0"/>
              </a:rPr>
              <a:t> and the </a:t>
            </a:r>
            <a:r>
              <a:rPr lang="en-US" altLang="zh-CN" dirty="0" err="1">
                <a:solidFill>
                  <a:srgbClr val="000000"/>
                </a:solidFill>
                <a:latin typeface="Centaur" panose="02030504050205020304" pitchFamily="18" charset="0"/>
              </a:rPr>
              <a:t>Rhoynar</a:t>
            </a:r>
            <a:r>
              <a:rPr lang="en-US" altLang="zh-CN" dirty="0">
                <a:solidFill>
                  <a:srgbClr val="000000"/>
                </a:solidFill>
                <a:latin typeface="Centaur" panose="02030504050205020304" pitchFamily="18" charset="0"/>
              </a:rPr>
              <a:t> and the First Men,</a:t>
            </a:r>
            <a:r>
              <a:rPr lang="zh-CN" altLang="en-US" dirty="0">
                <a:solidFill>
                  <a:srgbClr val="000000"/>
                </a:solidFill>
                <a:latin typeface="Centaur" panose="02030504050205020304" pitchFamily="18" charset="0"/>
              </a:rPr>
              <a:t> </a:t>
            </a:r>
            <a:r>
              <a:rPr lang="en-US" altLang="zh-CN" dirty="0">
                <a:solidFill>
                  <a:srgbClr val="000000"/>
                </a:solidFill>
                <a:latin typeface="Centaur" panose="02030504050205020304" pitchFamily="18" charset="0"/>
              </a:rPr>
              <a:t>Lord of the Seven Kingdoms,</a:t>
            </a:r>
            <a:r>
              <a:rPr lang="zh-CN" altLang="en-US" dirty="0">
                <a:solidFill>
                  <a:srgbClr val="000000"/>
                </a:solidFill>
                <a:latin typeface="Centaur" panose="02030504050205020304" pitchFamily="18" charset="0"/>
              </a:rPr>
              <a:t> </a:t>
            </a:r>
            <a:r>
              <a:rPr lang="en-US" altLang="zh-CN" dirty="0">
                <a:solidFill>
                  <a:srgbClr val="000000"/>
                </a:solidFill>
                <a:latin typeface="Centaur" panose="02030504050205020304" pitchFamily="18" charset="0"/>
              </a:rPr>
              <a:t>Protector of the Realm,</a:t>
            </a:r>
            <a:r>
              <a:rPr lang="zh-CN" altLang="en-US" dirty="0">
                <a:solidFill>
                  <a:srgbClr val="000000"/>
                </a:solidFill>
                <a:latin typeface="Centaur" panose="02030504050205020304" pitchFamily="18" charset="0"/>
              </a:rPr>
              <a:t> </a:t>
            </a:r>
            <a:r>
              <a:rPr lang="en-US" altLang="zh-CN" dirty="0">
                <a:solidFill>
                  <a:srgbClr val="000000"/>
                </a:solidFill>
                <a:latin typeface="Centaur" panose="02030504050205020304" pitchFamily="18" charset="0"/>
              </a:rPr>
              <a:t>Khaleesi of the Great Grass Sea, Breaker of Shackles,</a:t>
            </a:r>
            <a:r>
              <a:rPr lang="zh-CN" altLang="en-US" dirty="0">
                <a:solidFill>
                  <a:srgbClr val="000000"/>
                </a:solidFill>
                <a:latin typeface="Centaur" panose="02030504050205020304" pitchFamily="18" charset="0"/>
              </a:rPr>
              <a:t> </a:t>
            </a:r>
            <a:r>
              <a:rPr lang="en-US" altLang="zh-CN" dirty="0">
                <a:solidFill>
                  <a:srgbClr val="000000"/>
                </a:solidFill>
                <a:latin typeface="Centaur" panose="02030504050205020304" pitchFamily="18" charset="0"/>
              </a:rPr>
              <a:t>Mother of Dragons.</a:t>
            </a:r>
            <a:endParaRPr lang="en-US" dirty="0">
              <a:latin typeface="Centaur" panose="02030504050205020304" pitchFamily="18" charset="0"/>
            </a:endParaRPr>
          </a:p>
        </p:txBody>
      </p:sp>
      <p:cxnSp>
        <p:nvCxnSpPr>
          <p:cNvPr id="3" name="Straight Arrow Connector 2">
            <a:extLst>
              <a:ext uri="{FF2B5EF4-FFF2-40B4-BE49-F238E27FC236}">
                <a16:creationId xmlns:a16="http://schemas.microsoft.com/office/drawing/2014/main" id="{EA84FE88-0C38-4633-B6AF-9D8DF08030DE}"/>
              </a:ext>
            </a:extLst>
          </p:cNvPr>
          <p:cNvCxnSpPr>
            <a:cxnSpLocks/>
          </p:cNvCxnSpPr>
          <p:nvPr/>
        </p:nvCxnSpPr>
        <p:spPr>
          <a:xfrm flipV="1">
            <a:off x="7118209" y="3442740"/>
            <a:ext cx="0" cy="312716"/>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pic>
        <p:nvPicPr>
          <p:cNvPr id="1032" name="Picture 8" descr="Daenerys Is Frustrated Her Dragons Aren't There Yet On Game Of Thrones">
            <a:extLst>
              <a:ext uri="{FF2B5EF4-FFF2-40B4-BE49-F238E27FC236}">
                <a16:creationId xmlns:a16="http://schemas.microsoft.com/office/drawing/2014/main" id="{660C0C4E-170D-475E-9F37-955C6F59E9E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84300" y="3442740"/>
            <a:ext cx="476250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6040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Dimensionality Reduction</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2" y="2818627"/>
            <a:ext cx="8474843" cy="378565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Curse of Dimensionality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Principal Component Analysis (PCA) &amp; Autoencoder (AE)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rPr>
              <a:t>Variational </a:t>
            </a:r>
            <a:r>
              <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rPr>
              <a:t>Autoencoder </a:t>
            </a:r>
            <a:r>
              <a:rPr lang="en-US" sz="2400" dirty="0">
                <a:solidFill>
                  <a:schemeClr val="bg1">
                    <a:lumMod val="75000"/>
                  </a:schemeClr>
                </a:solidFill>
                <a:latin typeface="Calibri" panose="020F0502020204030204"/>
              </a:rPr>
              <a:t>(VAE, which is a Generative Model)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a:p>
            <a:pPr marL="342900" indent="-342900">
              <a:buFont typeface="Arial" panose="020B0604020202020204" pitchFamily="34" charset="0"/>
              <a:buChar char="•"/>
              <a:defRPr/>
            </a:pPr>
            <a:r>
              <a:rPr lang="en-US" altLang="zh-CN" sz="2400" dirty="0">
                <a:solidFill>
                  <a:schemeClr val="bg1">
                    <a:lumMod val="75000"/>
                  </a:schemeClr>
                </a:solidFill>
              </a:rPr>
              <a:t>Generative Adversarial Networks (GANs)</a:t>
            </a: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rgbClr val="C00000"/>
                </a:solidFill>
                <a:latin typeface="Calibri" panose="020F0502020204030204"/>
                <a:ea typeface="等线" panose="02010600030101010101" pitchFamily="2" charset="-122"/>
              </a:rPr>
              <a:t>Manifold Learning (t-SNE)</a:t>
            </a:r>
            <a:endPar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rgbClr val="C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10580354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Evan Newell on Twitter: &quot;Checkout Etienne Becht's bioRxiv preprint that  compares UMAP with t-SNE for visualizing CyTOF and scRNAseq data. Many  advantages of UMAP over t-SNE for high dimensional single-cell data!  @leland_mcinnes">
            <a:extLst>
              <a:ext uri="{FF2B5EF4-FFF2-40B4-BE49-F238E27FC236}">
                <a16:creationId xmlns:a16="http://schemas.microsoft.com/office/drawing/2014/main" id="{4C20F9AB-F0A9-4FDC-893E-9F7ADF44A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869"/>
          <a:stretch/>
        </p:blipFill>
        <p:spPr bwMode="auto">
          <a:xfrm>
            <a:off x="1212851" y="937036"/>
            <a:ext cx="5440362" cy="532088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 faithful attempt: Picasso Cubist Faces">
            <a:extLst>
              <a:ext uri="{FF2B5EF4-FFF2-40B4-BE49-F238E27FC236}">
                <a16:creationId xmlns:a16="http://schemas.microsoft.com/office/drawing/2014/main" id="{7C1C6EE2-6E73-403F-9227-79BF9653E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833" y="937036"/>
            <a:ext cx="3341703" cy="3903718"/>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8">
            <a:extLst>
              <a:ext uri="{FF2B5EF4-FFF2-40B4-BE49-F238E27FC236}">
                <a16:creationId xmlns:a16="http://schemas.microsoft.com/office/drawing/2014/main" id="{3857F448-494E-4EB1-B7B9-16176DD1E0E6}"/>
              </a:ext>
            </a:extLst>
          </p:cNvPr>
          <p:cNvSpPr txBox="1">
            <a:spLocks/>
          </p:cNvSpPr>
          <p:nvPr/>
        </p:nvSpPr>
        <p:spPr>
          <a:xfrm>
            <a:off x="6096089" y="5326200"/>
            <a:ext cx="583319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solidFill>
                  <a:srgbClr val="C00000"/>
                </a:solidFill>
                <a:latin typeface="Lato" panose="020F0502020204030203" pitchFamily="34" charset="0"/>
                <a:ea typeface="Source Sans Pro" panose="020B0503030403020204" pitchFamily="34" charset="0"/>
              </a:rPr>
              <a:t>Recall:</a:t>
            </a:r>
            <a:r>
              <a:rPr lang="zh-CN" altLang="en-US" sz="2400" spc="300" dirty="0">
                <a:latin typeface="Lato" panose="020F0502020204030203" pitchFamily="34" charset="0"/>
                <a:ea typeface="Source Sans Pro" panose="020B0503030403020204" pitchFamily="34" charset="0"/>
              </a:rPr>
              <a:t> </a:t>
            </a:r>
            <a:r>
              <a:rPr lang="en-US" altLang="zh-CN" sz="2400" spc="300" dirty="0">
                <a:latin typeface="Lato" panose="020F0502020204030203" pitchFamily="34" charset="0"/>
                <a:ea typeface="Source Sans Pro" panose="020B0503030403020204" pitchFamily="34" charset="0"/>
              </a:rPr>
              <a:t>Dimension Reduction </a:t>
            </a:r>
          </a:p>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&amp; </a:t>
            </a:r>
            <a:r>
              <a:rPr lang="en-US" altLang="zh-CN" sz="2400" i="1" spc="300" dirty="0">
                <a:latin typeface="Lato" panose="020F0502020204030203" pitchFamily="34" charset="0"/>
                <a:ea typeface="Source Sans Pro" panose="020B0503030403020204" pitchFamily="34" charset="0"/>
              </a:rPr>
              <a:t>Cubism</a:t>
            </a:r>
            <a:endParaRPr lang="en-US" sz="2400" i="1" spc="300" dirty="0">
              <a:latin typeface="Lato" panose="020F0502020204030203" pitchFamily="34" charset="0"/>
              <a:ea typeface="Source Sans Pro" panose="020B0503030403020204" pitchFamily="34" charset="0"/>
            </a:endParaRPr>
          </a:p>
        </p:txBody>
      </p:sp>
      <p:sp>
        <p:nvSpPr>
          <p:cNvPr id="4" name="TextBox 3">
            <a:extLst>
              <a:ext uri="{FF2B5EF4-FFF2-40B4-BE49-F238E27FC236}">
                <a16:creationId xmlns:a16="http://schemas.microsoft.com/office/drawing/2014/main" id="{44E6170E-9A8F-4188-AACE-02071C0609FC}"/>
              </a:ext>
            </a:extLst>
          </p:cNvPr>
          <p:cNvSpPr txBox="1"/>
          <p:nvPr/>
        </p:nvSpPr>
        <p:spPr>
          <a:xfrm>
            <a:off x="6475520" y="4848701"/>
            <a:ext cx="4208016"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Pablo Picasso, </a:t>
            </a:r>
            <a:r>
              <a:rPr lang="en-US" sz="1200" i="1" dirty="0">
                <a:latin typeface="Arial" panose="020B0604020202020204" pitchFamily="34" charset="0"/>
                <a:cs typeface="Arial" panose="020B0604020202020204" pitchFamily="34" charset="0"/>
              </a:rPr>
              <a:t>Portrait of Dora Maar</a:t>
            </a:r>
            <a:r>
              <a:rPr lang="en-US" sz="1200" dirty="0">
                <a:latin typeface="Arial" panose="020B0604020202020204" pitchFamily="34" charset="0"/>
                <a:cs typeface="Arial" panose="020B0604020202020204" pitchFamily="34" charset="0"/>
              </a:rPr>
              <a:t>, 1937</a:t>
            </a:r>
          </a:p>
        </p:txBody>
      </p:sp>
    </p:spTree>
    <p:extLst>
      <p:ext uri="{BB962C8B-B14F-4D97-AF65-F5344CB8AC3E}">
        <p14:creationId xmlns:p14="http://schemas.microsoft.com/office/powerpoint/2010/main" val="30099366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AEA9DC-B8E2-42C0-AC77-C899E67F71CB}"/>
              </a:ext>
            </a:extLst>
          </p:cNvPr>
          <p:cNvSpPr/>
          <p:nvPr/>
        </p:nvSpPr>
        <p:spPr>
          <a:xfrm>
            <a:off x="1627572" y="828288"/>
            <a:ext cx="8936855" cy="5201424"/>
          </a:xfrm>
          <a:prstGeom prst="rect">
            <a:avLst/>
          </a:prstGeom>
        </p:spPr>
        <p:txBody>
          <a:bodyPr wrap="square">
            <a:spAutoFit/>
          </a:bodyPr>
          <a:lstStyle/>
          <a:p>
            <a:r>
              <a:rPr lang="en-US" sz="2800" dirty="0">
                <a:latin typeface="Centaur" panose="02030504050205020304" pitchFamily="18" charset="0"/>
              </a:rPr>
              <a:t>t-distributed stochastic neighbor embedding (t-SNE) is a machine learning algorithm for </a:t>
            </a:r>
            <a:r>
              <a:rPr lang="en-US" sz="2800" dirty="0">
                <a:solidFill>
                  <a:srgbClr val="C00000"/>
                </a:solidFill>
                <a:latin typeface="Centaur" panose="02030504050205020304" pitchFamily="18" charset="0"/>
              </a:rPr>
              <a:t>visualization</a:t>
            </a:r>
            <a:r>
              <a:rPr lang="en-US" sz="2800" dirty="0">
                <a:latin typeface="Centaur" panose="02030504050205020304" pitchFamily="18" charset="0"/>
              </a:rPr>
              <a:t> based on </a:t>
            </a:r>
            <a:r>
              <a:rPr lang="en-US" sz="2800" dirty="0">
                <a:solidFill>
                  <a:srgbClr val="C00000"/>
                </a:solidFill>
                <a:latin typeface="Centaur" panose="02030504050205020304" pitchFamily="18" charset="0"/>
              </a:rPr>
              <a:t>Stochastic Neighbor Embedding (SNE)</a:t>
            </a:r>
            <a:r>
              <a:rPr lang="en-US" sz="2800" dirty="0">
                <a:latin typeface="Centaur" panose="02030504050205020304" pitchFamily="18" charset="0"/>
              </a:rPr>
              <a:t> originally developed by Sam </a:t>
            </a:r>
            <a:r>
              <a:rPr lang="en-US" sz="2800" dirty="0" err="1">
                <a:latin typeface="Centaur" panose="02030504050205020304" pitchFamily="18" charset="0"/>
              </a:rPr>
              <a:t>Roweis</a:t>
            </a:r>
            <a:r>
              <a:rPr lang="en-US" sz="2800" dirty="0">
                <a:latin typeface="Centaur" panose="02030504050205020304" pitchFamily="18" charset="0"/>
              </a:rPr>
              <a:t> and Geoffrey Hinton, where Laurens van der </a:t>
            </a:r>
            <a:r>
              <a:rPr lang="en-US" sz="2800" dirty="0" err="1">
                <a:latin typeface="Centaur" panose="02030504050205020304" pitchFamily="18" charset="0"/>
              </a:rPr>
              <a:t>Maaten</a:t>
            </a:r>
            <a:r>
              <a:rPr lang="en-US" sz="2800" dirty="0">
                <a:latin typeface="Centaur" panose="02030504050205020304" pitchFamily="18" charset="0"/>
              </a:rPr>
              <a:t> proposed the </a:t>
            </a:r>
            <a:r>
              <a:rPr lang="en-US" sz="2800" dirty="0">
                <a:solidFill>
                  <a:srgbClr val="C00000"/>
                </a:solidFill>
                <a:latin typeface="Centaur" panose="02030504050205020304" pitchFamily="18" charset="0"/>
              </a:rPr>
              <a:t>t-distributed variant</a:t>
            </a:r>
            <a:r>
              <a:rPr lang="en-US" sz="2800" dirty="0">
                <a:latin typeface="Centaur" panose="02030504050205020304" pitchFamily="18" charset="0"/>
              </a:rPr>
              <a:t>. It is a </a:t>
            </a:r>
            <a:r>
              <a:rPr lang="en-US" sz="2800" dirty="0">
                <a:solidFill>
                  <a:srgbClr val="C00000"/>
                </a:solidFill>
                <a:latin typeface="Centaur" panose="02030504050205020304" pitchFamily="18" charset="0"/>
              </a:rPr>
              <a:t>nonlinear dimensionality reduction</a:t>
            </a:r>
            <a:r>
              <a:rPr lang="en-US" sz="2800" dirty="0">
                <a:latin typeface="Centaur" panose="02030504050205020304" pitchFamily="18" charset="0"/>
              </a:rPr>
              <a:t> technique well-suited for embedding high-dimensional data for visualization in a low-dimensional space of two or three dimensions. Specifically, it models each high-dimensional object by a two- or three-dimensional point in such a way that </a:t>
            </a:r>
            <a:r>
              <a:rPr lang="en-US" sz="2800" dirty="0">
                <a:solidFill>
                  <a:srgbClr val="C00000"/>
                </a:solidFill>
                <a:latin typeface="Centaur" panose="02030504050205020304" pitchFamily="18" charset="0"/>
              </a:rPr>
              <a:t>similar objects are modeled by nearby points and dissimilar objects are modeled by distant points</a:t>
            </a:r>
            <a:r>
              <a:rPr lang="en-US" sz="2800" dirty="0">
                <a:latin typeface="Centaur" panose="02030504050205020304" pitchFamily="18" charset="0"/>
              </a:rPr>
              <a:t> with high probability.</a:t>
            </a:r>
          </a:p>
          <a:p>
            <a:pPr algn="r"/>
            <a:r>
              <a:rPr lang="en-US" sz="2400" dirty="0">
                <a:latin typeface="Centaur" panose="02030504050205020304" pitchFamily="18" charset="0"/>
              </a:rPr>
              <a:t>~ Adapted from </a:t>
            </a:r>
            <a:r>
              <a:rPr lang="en-US" sz="2400" i="1" dirty="0">
                <a:latin typeface="Centaur" panose="02030504050205020304" pitchFamily="18" charset="0"/>
              </a:rPr>
              <a:t>Wikipedia</a:t>
            </a:r>
          </a:p>
        </p:txBody>
      </p:sp>
    </p:spTree>
    <p:extLst>
      <p:ext uri="{BB962C8B-B14F-4D97-AF65-F5344CB8AC3E}">
        <p14:creationId xmlns:p14="http://schemas.microsoft.com/office/powerpoint/2010/main" val="36000040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8">
            <a:extLst>
              <a:ext uri="{FF2B5EF4-FFF2-40B4-BE49-F238E27FC236}">
                <a16:creationId xmlns:a16="http://schemas.microsoft.com/office/drawing/2014/main" id="{115EF134-B081-4F72-A18D-E2552D8C9973}"/>
              </a:ext>
            </a:extLst>
          </p:cNvPr>
          <p:cNvSpPr txBox="1">
            <a:spLocks/>
          </p:cNvSpPr>
          <p:nvPr/>
        </p:nvSpPr>
        <p:spPr>
          <a:xfrm>
            <a:off x="1360497" y="1137452"/>
            <a:ext cx="9471004"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Outline of my Rationale (t-SNE)</a:t>
            </a:r>
          </a:p>
        </p:txBody>
      </p:sp>
      <p:sp>
        <p:nvSpPr>
          <p:cNvPr id="6" name="Rectangle 5">
            <a:extLst>
              <a:ext uri="{FF2B5EF4-FFF2-40B4-BE49-F238E27FC236}">
                <a16:creationId xmlns:a16="http://schemas.microsoft.com/office/drawing/2014/main" id="{D80236BF-DCEC-43E1-8DF0-6C8559FF7793}"/>
              </a:ext>
            </a:extLst>
          </p:cNvPr>
          <p:cNvSpPr/>
          <p:nvPr/>
        </p:nvSpPr>
        <p:spPr>
          <a:xfrm>
            <a:off x="2730844" y="2783244"/>
            <a:ext cx="6730309" cy="1938992"/>
          </a:xfrm>
          <a:prstGeom prst="rect">
            <a:avLst/>
          </a:prstGeom>
        </p:spPr>
        <p:txBody>
          <a:bodyPr wrap="square">
            <a:spAutoFit/>
          </a:bodyPr>
          <a:lstStyle/>
          <a:p>
            <a:pPr marL="514350" indent="-514350">
              <a:buFont typeface="+mj-lt"/>
              <a:buAutoNum type="arabicPeriod"/>
            </a:pPr>
            <a:r>
              <a:rPr lang="en-US" sz="2400" dirty="0">
                <a:latin typeface="Centaur" panose="02030504050205020304" pitchFamily="18" charset="0"/>
              </a:rPr>
              <a:t>SNE &amp; Model Construction</a:t>
            </a:r>
          </a:p>
          <a:p>
            <a:pPr marL="514350" indent="-514350">
              <a:buFont typeface="+mj-lt"/>
              <a:buAutoNum type="arabicPeriod"/>
            </a:pPr>
            <a:r>
              <a:rPr lang="en-US" sz="2400" dirty="0">
                <a:latin typeface="Centaur" panose="02030504050205020304" pitchFamily="18" charset="0"/>
              </a:rPr>
              <a:t>Problems encountered with SNE &amp; Remedies</a:t>
            </a:r>
          </a:p>
          <a:p>
            <a:pPr marL="514350" indent="-514350">
              <a:buFont typeface="+mj-lt"/>
              <a:buAutoNum type="arabicPeriod"/>
            </a:pPr>
            <a:r>
              <a:rPr lang="en-US" sz="2400" dirty="0">
                <a:latin typeface="Centaur" panose="02030504050205020304" pitchFamily="18" charset="0"/>
              </a:rPr>
              <a:t>Probability Distribution (Prior knowledge in knowing why t-Distribution matters.)</a:t>
            </a:r>
          </a:p>
          <a:p>
            <a:pPr marL="514350" indent="-514350">
              <a:buFont typeface="+mj-lt"/>
              <a:buAutoNum type="arabicPeriod"/>
            </a:pPr>
            <a:r>
              <a:rPr lang="en-US" sz="2400" dirty="0">
                <a:latin typeface="Centaur" panose="02030504050205020304" pitchFamily="18" charset="0"/>
              </a:rPr>
              <a:t>t-Distribution in handling Crowding Problem of SNE</a:t>
            </a:r>
            <a:endParaRPr lang="en-US" dirty="0">
              <a:latin typeface="Centaur" panose="02030504050205020304" pitchFamily="18" charset="0"/>
            </a:endParaRPr>
          </a:p>
        </p:txBody>
      </p:sp>
    </p:spTree>
    <p:extLst>
      <p:ext uri="{BB962C8B-B14F-4D97-AF65-F5344CB8AC3E}">
        <p14:creationId xmlns:p14="http://schemas.microsoft.com/office/powerpoint/2010/main" val="27592842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 letter&#10;&#10;Description automatically generated">
            <a:extLst>
              <a:ext uri="{FF2B5EF4-FFF2-40B4-BE49-F238E27FC236}">
                <a16:creationId xmlns:a16="http://schemas.microsoft.com/office/drawing/2014/main" id="{A00239F4-1DD6-46F3-A59A-912A97DA20D4}"/>
              </a:ext>
            </a:extLst>
          </p:cNvPr>
          <p:cNvPicPr>
            <a:picLocks noChangeAspect="1"/>
          </p:cNvPicPr>
          <p:nvPr/>
        </p:nvPicPr>
        <p:blipFill rotWithShape="1">
          <a:blip r:embed="rId2">
            <a:extLst>
              <a:ext uri="{28A0092B-C50C-407E-A947-70E740481C1C}">
                <a14:useLocalDpi xmlns:a14="http://schemas.microsoft.com/office/drawing/2010/main" val="0"/>
              </a:ext>
            </a:extLst>
          </a:blip>
          <a:srcRect t="41667"/>
          <a:stretch/>
        </p:blipFill>
        <p:spPr>
          <a:xfrm>
            <a:off x="1223439" y="1428750"/>
            <a:ext cx="4872561" cy="4000500"/>
          </a:xfrm>
          <a:prstGeom prst="rect">
            <a:avLst/>
          </a:prstGeom>
        </p:spPr>
      </p:pic>
      <p:sp>
        <p:nvSpPr>
          <p:cNvPr id="10" name="Rectangle 9">
            <a:extLst>
              <a:ext uri="{FF2B5EF4-FFF2-40B4-BE49-F238E27FC236}">
                <a16:creationId xmlns:a16="http://schemas.microsoft.com/office/drawing/2014/main" id="{2A06B179-BE93-4ED3-B49C-EB5C9504634D}"/>
              </a:ext>
            </a:extLst>
          </p:cNvPr>
          <p:cNvSpPr/>
          <p:nvPr/>
        </p:nvSpPr>
        <p:spPr>
          <a:xfrm>
            <a:off x="7501825" y="1197917"/>
            <a:ext cx="3391249" cy="461665"/>
          </a:xfrm>
          <a:prstGeom prst="rect">
            <a:avLst/>
          </a:prstGeom>
        </p:spPr>
        <p:txBody>
          <a:bodyPr wrap="none">
            <a:spAutoFit/>
          </a:bodyPr>
          <a:lstStyle/>
          <a:p>
            <a:r>
              <a:rPr lang="en-US" sz="2400" dirty="0">
                <a:latin typeface="Centaur" panose="02030504050205020304" pitchFamily="18" charset="0"/>
              </a:rPr>
              <a:t>SNE &amp; Model Construction</a:t>
            </a:r>
          </a:p>
        </p:txBody>
      </p:sp>
      <p:sp>
        <p:nvSpPr>
          <p:cNvPr id="11" name="Rectangle 10">
            <a:extLst>
              <a:ext uri="{FF2B5EF4-FFF2-40B4-BE49-F238E27FC236}">
                <a16:creationId xmlns:a16="http://schemas.microsoft.com/office/drawing/2014/main" id="{A56592C2-0D82-422D-BCEF-60A522C7A339}"/>
              </a:ext>
            </a:extLst>
          </p:cNvPr>
          <p:cNvSpPr/>
          <p:nvPr/>
        </p:nvSpPr>
        <p:spPr>
          <a:xfrm>
            <a:off x="934274" y="3429000"/>
            <a:ext cx="5450889" cy="20912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0606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7CA2D004-EC36-4CE9-8383-2BCDBEFA1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449" y="0"/>
            <a:ext cx="4882551" cy="6858000"/>
          </a:xfrm>
          <a:prstGeom prst="rect">
            <a:avLst/>
          </a:prstGeom>
        </p:spPr>
      </p:pic>
      <p:sp>
        <p:nvSpPr>
          <p:cNvPr id="6" name="Rectangle 5">
            <a:extLst>
              <a:ext uri="{FF2B5EF4-FFF2-40B4-BE49-F238E27FC236}">
                <a16:creationId xmlns:a16="http://schemas.microsoft.com/office/drawing/2014/main" id="{8B11DCBF-3B88-454A-B573-8993E0256A88}"/>
              </a:ext>
            </a:extLst>
          </p:cNvPr>
          <p:cNvSpPr/>
          <p:nvPr/>
        </p:nvSpPr>
        <p:spPr>
          <a:xfrm>
            <a:off x="1049684" y="1337754"/>
            <a:ext cx="5450889" cy="166289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6A82E7-0DEE-4EF2-B729-E90C5953D399}"/>
              </a:ext>
            </a:extLst>
          </p:cNvPr>
          <p:cNvSpPr/>
          <p:nvPr/>
        </p:nvSpPr>
        <p:spPr>
          <a:xfrm>
            <a:off x="1049684" y="4382796"/>
            <a:ext cx="5450889" cy="5354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E1CBFB-774E-4767-B11E-39E3ADED42F0}"/>
              </a:ext>
            </a:extLst>
          </p:cNvPr>
          <p:cNvSpPr/>
          <p:nvPr/>
        </p:nvSpPr>
        <p:spPr>
          <a:xfrm>
            <a:off x="7501824" y="5352674"/>
            <a:ext cx="3160257" cy="461665"/>
          </a:xfrm>
          <a:prstGeom prst="rect">
            <a:avLst/>
          </a:prstGeom>
        </p:spPr>
        <p:txBody>
          <a:bodyPr wrap="square">
            <a:spAutoFit/>
          </a:bodyPr>
          <a:lstStyle/>
          <a:p>
            <a:pPr algn="ctr"/>
            <a:r>
              <a:rPr lang="en-US" sz="2400" dirty="0">
                <a:latin typeface="Centaur" panose="02030504050205020304" pitchFamily="18" charset="0"/>
              </a:rPr>
              <a:t>About KL Divergence</a:t>
            </a:r>
          </a:p>
        </p:txBody>
      </p:sp>
    </p:spTree>
    <p:extLst>
      <p:ext uri="{BB962C8B-B14F-4D97-AF65-F5344CB8AC3E}">
        <p14:creationId xmlns:p14="http://schemas.microsoft.com/office/powerpoint/2010/main" val="41726719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661FCD1A-3BD4-44D8-BB51-860F2C0D1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371" y="0"/>
            <a:ext cx="4832629" cy="6858000"/>
          </a:xfrm>
          <a:prstGeom prst="rect">
            <a:avLst/>
          </a:prstGeom>
        </p:spPr>
      </p:pic>
      <p:sp>
        <p:nvSpPr>
          <p:cNvPr id="3" name="Rectangle 2">
            <a:extLst>
              <a:ext uri="{FF2B5EF4-FFF2-40B4-BE49-F238E27FC236}">
                <a16:creationId xmlns:a16="http://schemas.microsoft.com/office/drawing/2014/main" id="{E49DCBE0-9C1E-469B-B44C-2D39A667308A}"/>
              </a:ext>
            </a:extLst>
          </p:cNvPr>
          <p:cNvSpPr/>
          <p:nvPr/>
        </p:nvSpPr>
        <p:spPr>
          <a:xfrm>
            <a:off x="7501824" y="1437612"/>
            <a:ext cx="3160257" cy="461665"/>
          </a:xfrm>
          <a:prstGeom prst="rect">
            <a:avLst/>
          </a:prstGeom>
        </p:spPr>
        <p:txBody>
          <a:bodyPr wrap="square">
            <a:spAutoFit/>
          </a:bodyPr>
          <a:lstStyle/>
          <a:p>
            <a:pPr algn="ctr"/>
            <a:r>
              <a:rPr lang="en-US" sz="2400" dirty="0">
                <a:latin typeface="Centaur" panose="02030504050205020304" pitchFamily="18" charset="0"/>
              </a:rPr>
              <a:t>About Perplexity</a:t>
            </a:r>
          </a:p>
        </p:txBody>
      </p:sp>
    </p:spTree>
    <p:extLst>
      <p:ext uri="{BB962C8B-B14F-4D97-AF65-F5344CB8AC3E}">
        <p14:creationId xmlns:p14="http://schemas.microsoft.com/office/powerpoint/2010/main" val="47355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90634B9-47B2-4F79-AF7F-CBA127069A30}"/>
              </a:ext>
            </a:extLst>
          </p:cNvPr>
          <p:cNvCxnSpPr>
            <a:cxnSpLocks/>
            <a:stCxn id="10" idx="4"/>
          </p:cNvCxnSpPr>
          <p:nvPr/>
        </p:nvCxnSpPr>
        <p:spPr>
          <a:xfrm>
            <a:off x="2632016" y="2525454"/>
            <a:ext cx="10886" cy="43325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CEE7EBD-3C66-47A0-9E58-4DC202D4BC8C}"/>
              </a:ext>
            </a:extLst>
          </p:cNvPr>
          <p:cNvGrpSpPr/>
          <p:nvPr/>
        </p:nvGrpSpPr>
        <p:grpSpPr>
          <a:xfrm>
            <a:off x="2911948" y="1471614"/>
            <a:ext cx="6427433" cy="2073608"/>
            <a:chOff x="3367684" y="1471614"/>
            <a:chExt cx="5274199" cy="2073608"/>
          </a:xfrm>
        </p:grpSpPr>
        <p:sp>
          <p:nvSpPr>
            <p:cNvPr id="3" name="TextBox 2">
              <a:extLst>
                <a:ext uri="{FF2B5EF4-FFF2-40B4-BE49-F238E27FC236}">
                  <a16:creationId xmlns:a16="http://schemas.microsoft.com/office/drawing/2014/main" id="{D0680014-6C4C-418E-A4A7-90FEAAD22026}"/>
                </a:ext>
              </a:extLst>
            </p:cNvPr>
            <p:cNvSpPr txBox="1"/>
            <p:nvPr/>
          </p:nvSpPr>
          <p:spPr>
            <a:xfrm>
              <a:off x="3367684" y="2898891"/>
              <a:ext cx="527419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Jargons Clarification</a:t>
              </a:r>
            </a:p>
          </p:txBody>
        </p:sp>
        <p:sp>
          <p:nvSpPr>
            <p:cNvPr id="8" name="TextBox 7">
              <a:extLst>
                <a:ext uri="{FF2B5EF4-FFF2-40B4-BE49-F238E27FC236}">
                  <a16:creationId xmlns:a16="http://schemas.microsoft.com/office/drawing/2014/main" id="{6634F048-732C-4A5E-8100-838CD005468A}"/>
                </a:ext>
              </a:extLst>
            </p:cNvPr>
            <p:cNvSpPr txBox="1"/>
            <p:nvPr/>
          </p:nvSpPr>
          <p:spPr bwMode="auto">
            <a:xfrm>
              <a:off x="6284685" y="1471614"/>
              <a:ext cx="184731"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grpSp>
      <p:sp>
        <p:nvSpPr>
          <p:cNvPr id="10" name="Oval 9">
            <a:extLst>
              <a:ext uri="{FF2B5EF4-FFF2-40B4-BE49-F238E27FC236}">
                <a16:creationId xmlns:a16="http://schemas.microsoft.com/office/drawing/2014/main" id="{3640786A-B4B9-47C7-AA3E-1570E1EB9D17}"/>
              </a:ext>
            </a:extLst>
          </p:cNvPr>
          <p:cNvSpPr/>
          <p:nvPr/>
        </p:nvSpPr>
        <p:spPr>
          <a:xfrm>
            <a:off x="1833299" y="928021"/>
            <a:ext cx="1597433" cy="159743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p:txBody>
      </p:sp>
      <p:sp>
        <p:nvSpPr>
          <p:cNvPr id="12" name="Oval 11">
            <a:extLst>
              <a:ext uri="{FF2B5EF4-FFF2-40B4-BE49-F238E27FC236}">
                <a16:creationId xmlns:a16="http://schemas.microsoft.com/office/drawing/2014/main" id="{0587C4F9-B72D-4A78-B2D6-7292D5202FE9}"/>
              </a:ext>
            </a:extLst>
          </p:cNvPr>
          <p:cNvSpPr/>
          <p:nvPr/>
        </p:nvSpPr>
        <p:spPr>
          <a:xfrm>
            <a:off x="2502936" y="3079158"/>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p:txBody>
      </p:sp>
      <p:sp>
        <p:nvSpPr>
          <p:cNvPr id="18" name="TextBox 17">
            <a:extLst>
              <a:ext uri="{FF2B5EF4-FFF2-40B4-BE49-F238E27FC236}">
                <a16:creationId xmlns:a16="http://schemas.microsoft.com/office/drawing/2014/main" id="{C05EFCB4-E29C-48E5-859C-E4F1A50955C2}"/>
              </a:ext>
            </a:extLst>
          </p:cNvPr>
          <p:cNvSpPr txBox="1"/>
          <p:nvPr/>
        </p:nvSpPr>
        <p:spPr>
          <a:xfrm>
            <a:off x="3049922" y="3783577"/>
            <a:ext cx="7283938" cy="304698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Unsupervised Learning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Clustering Task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en-US" sz="2400" dirty="0">
                <a:solidFill>
                  <a:schemeClr val="bg1">
                    <a:lumMod val="75000"/>
                  </a:schemeClr>
                </a:solidFill>
                <a:ea typeface="等线" panose="02010600030101010101" pitchFamily="2" charset="-122"/>
              </a:rPr>
              <a:t>Discriminative Model &amp; Generative Model</a:t>
            </a:r>
            <a:endParaRPr lang="en-US" sz="2400" dirty="0">
              <a:solidFill>
                <a:schemeClr val="bg1">
                  <a:lumMod val="75000"/>
                </a:schemeClr>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endParaRPr>
          </a:p>
          <a:p>
            <a:pPr marL="342900" lvl="0" indent="-342900">
              <a:buFont typeface="Arial" panose="020B0604020202020204" pitchFamily="34" charset="0"/>
              <a:buChar char="•"/>
              <a:defRPr/>
            </a:pPr>
            <a:r>
              <a:rPr lang="en-US" sz="2400" dirty="0">
                <a:solidFill>
                  <a:schemeClr val="bg1">
                    <a:lumMod val="75000"/>
                  </a:schemeClr>
                </a:solidFill>
                <a:ea typeface="等线" panose="02010600030101010101" pitchFamily="2" charset="-122"/>
              </a:rPr>
              <a:t>Dimensionality Reduction &amp; Manifold </a:t>
            </a:r>
            <a:r>
              <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rPr>
              <a:t>Learning</a:t>
            </a: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92C1A7E9-7458-4CBD-AFDC-A5C3FAEAD545}"/>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4052" r="3847" b="29887"/>
          <a:stretch/>
        </p:blipFill>
        <p:spPr bwMode="auto">
          <a:xfrm>
            <a:off x="2100218" y="1239866"/>
            <a:ext cx="1085368" cy="97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5031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FA1C5A67-DDF7-4163-A3DA-918536609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404" y="0"/>
            <a:ext cx="4931596" cy="6858000"/>
          </a:xfrm>
          <a:prstGeom prst="rect">
            <a:avLst/>
          </a:prstGeom>
        </p:spPr>
      </p:pic>
      <p:sp>
        <p:nvSpPr>
          <p:cNvPr id="3" name="Rectangle 2">
            <a:extLst>
              <a:ext uri="{FF2B5EF4-FFF2-40B4-BE49-F238E27FC236}">
                <a16:creationId xmlns:a16="http://schemas.microsoft.com/office/drawing/2014/main" id="{28487DB3-8218-4AE8-9691-A7B829FC8161}"/>
              </a:ext>
            </a:extLst>
          </p:cNvPr>
          <p:cNvSpPr/>
          <p:nvPr/>
        </p:nvSpPr>
        <p:spPr>
          <a:xfrm>
            <a:off x="7199981" y="1437612"/>
            <a:ext cx="3852716" cy="461665"/>
          </a:xfrm>
          <a:prstGeom prst="rect">
            <a:avLst/>
          </a:prstGeom>
        </p:spPr>
        <p:txBody>
          <a:bodyPr wrap="square">
            <a:spAutoFit/>
          </a:bodyPr>
          <a:lstStyle/>
          <a:p>
            <a:pPr algn="ctr"/>
            <a:r>
              <a:rPr lang="en-US" sz="2400" dirty="0">
                <a:latin typeface="Centaur" panose="02030504050205020304" pitchFamily="18" charset="0"/>
              </a:rPr>
              <a:t>About Entropy &amp; Cross Entropy</a:t>
            </a:r>
          </a:p>
        </p:txBody>
      </p:sp>
    </p:spTree>
    <p:extLst>
      <p:ext uri="{BB962C8B-B14F-4D97-AF65-F5344CB8AC3E}">
        <p14:creationId xmlns:p14="http://schemas.microsoft.com/office/powerpoint/2010/main" val="7975324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A6FD1D77-027F-484F-B0C4-49723D6A6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993" y="0"/>
            <a:ext cx="4789007" cy="6858000"/>
          </a:xfrm>
          <a:prstGeom prst="rect">
            <a:avLst/>
          </a:prstGeom>
        </p:spPr>
      </p:pic>
      <p:sp>
        <p:nvSpPr>
          <p:cNvPr id="4" name="Rectangle 3">
            <a:extLst>
              <a:ext uri="{FF2B5EF4-FFF2-40B4-BE49-F238E27FC236}">
                <a16:creationId xmlns:a16="http://schemas.microsoft.com/office/drawing/2014/main" id="{7145E376-A596-4511-A290-548EABF5A59F}"/>
              </a:ext>
            </a:extLst>
          </p:cNvPr>
          <p:cNvSpPr/>
          <p:nvPr/>
        </p:nvSpPr>
        <p:spPr>
          <a:xfrm>
            <a:off x="7428804" y="5441443"/>
            <a:ext cx="3456203" cy="461665"/>
          </a:xfrm>
          <a:prstGeom prst="rect">
            <a:avLst/>
          </a:prstGeom>
        </p:spPr>
        <p:txBody>
          <a:bodyPr wrap="none">
            <a:spAutoFit/>
          </a:bodyPr>
          <a:lstStyle/>
          <a:p>
            <a:r>
              <a:rPr lang="en-US" sz="2400" dirty="0">
                <a:latin typeface="Centaur" panose="02030504050205020304" pitchFamily="18" charset="0"/>
              </a:rPr>
              <a:t>(Ignore this part if you wish)</a:t>
            </a:r>
          </a:p>
        </p:txBody>
      </p:sp>
      <p:sp>
        <p:nvSpPr>
          <p:cNvPr id="5" name="Rectangle 4">
            <a:extLst>
              <a:ext uri="{FF2B5EF4-FFF2-40B4-BE49-F238E27FC236}">
                <a16:creationId xmlns:a16="http://schemas.microsoft.com/office/drawing/2014/main" id="{36B38843-DE58-474A-9DC4-A3EB81097CB2}"/>
              </a:ext>
            </a:extLst>
          </p:cNvPr>
          <p:cNvSpPr/>
          <p:nvPr/>
        </p:nvSpPr>
        <p:spPr>
          <a:xfrm>
            <a:off x="7199981" y="1437612"/>
            <a:ext cx="3852716" cy="461665"/>
          </a:xfrm>
          <a:prstGeom prst="rect">
            <a:avLst/>
          </a:prstGeom>
        </p:spPr>
        <p:txBody>
          <a:bodyPr wrap="square">
            <a:spAutoFit/>
          </a:bodyPr>
          <a:lstStyle/>
          <a:p>
            <a:pPr algn="ctr"/>
            <a:r>
              <a:rPr lang="en-US" sz="2400" dirty="0">
                <a:latin typeface="Centaur" panose="02030504050205020304" pitchFamily="18" charset="0"/>
              </a:rPr>
              <a:t>About Optimization</a:t>
            </a:r>
          </a:p>
        </p:txBody>
      </p:sp>
    </p:spTree>
    <p:extLst>
      <p:ext uri="{BB962C8B-B14F-4D97-AF65-F5344CB8AC3E}">
        <p14:creationId xmlns:p14="http://schemas.microsoft.com/office/powerpoint/2010/main" val="320894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DD73CB13-7AAD-408D-825C-E172689B8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954" y="0"/>
            <a:ext cx="4778046" cy="6858000"/>
          </a:xfrm>
          <a:prstGeom prst="rect">
            <a:avLst/>
          </a:prstGeom>
        </p:spPr>
      </p:pic>
      <p:sp>
        <p:nvSpPr>
          <p:cNvPr id="4" name="Rectangle 3">
            <a:extLst>
              <a:ext uri="{FF2B5EF4-FFF2-40B4-BE49-F238E27FC236}">
                <a16:creationId xmlns:a16="http://schemas.microsoft.com/office/drawing/2014/main" id="{6BB5FA5E-3492-4450-B6E3-E3280ED0EF6E}"/>
              </a:ext>
            </a:extLst>
          </p:cNvPr>
          <p:cNvSpPr/>
          <p:nvPr/>
        </p:nvSpPr>
        <p:spPr>
          <a:xfrm>
            <a:off x="7428804" y="5441443"/>
            <a:ext cx="3456203" cy="461665"/>
          </a:xfrm>
          <a:prstGeom prst="rect">
            <a:avLst/>
          </a:prstGeom>
        </p:spPr>
        <p:txBody>
          <a:bodyPr wrap="none">
            <a:spAutoFit/>
          </a:bodyPr>
          <a:lstStyle/>
          <a:p>
            <a:r>
              <a:rPr lang="en-US" sz="2400" dirty="0">
                <a:latin typeface="Centaur" panose="02030504050205020304" pitchFamily="18" charset="0"/>
              </a:rPr>
              <a:t>(Ignore this part if you wish)</a:t>
            </a:r>
          </a:p>
        </p:txBody>
      </p:sp>
    </p:spTree>
    <p:extLst>
      <p:ext uri="{BB962C8B-B14F-4D97-AF65-F5344CB8AC3E}">
        <p14:creationId xmlns:p14="http://schemas.microsoft.com/office/powerpoint/2010/main" val="36201474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5D03551D-AEC6-42E3-B262-244D68325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314" y="0"/>
            <a:ext cx="4852686" cy="6858000"/>
          </a:xfrm>
          <a:prstGeom prst="rect">
            <a:avLst/>
          </a:prstGeom>
        </p:spPr>
      </p:pic>
      <p:sp>
        <p:nvSpPr>
          <p:cNvPr id="4" name="Rectangle 3">
            <a:extLst>
              <a:ext uri="{FF2B5EF4-FFF2-40B4-BE49-F238E27FC236}">
                <a16:creationId xmlns:a16="http://schemas.microsoft.com/office/drawing/2014/main" id="{0C45DB55-9A08-48F1-905F-7F8F7C88843B}"/>
              </a:ext>
            </a:extLst>
          </p:cNvPr>
          <p:cNvSpPr/>
          <p:nvPr/>
        </p:nvSpPr>
        <p:spPr>
          <a:xfrm>
            <a:off x="6551905" y="1197917"/>
            <a:ext cx="5270802" cy="461665"/>
          </a:xfrm>
          <a:prstGeom prst="rect">
            <a:avLst/>
          </a:prstGeom>
        </p:spPr>
        <p:txBody>
          <a:bodyPr wrap="none">
            <a:spAutoFit/>
          </a:bodyPr>
          <a:lstStyle/>
          <a:p>
            <a:r>
              <a:rPr lang="en-US" sz="2400" dirty="0">
                <a:latin typeface="Centaur" panose="02030504050205020304" pitchFamily="18" charset="0"/>
              </a:rPr>
              <a:t>Problems encountered with SNE &amp; Remedies</a:t>
            </a:r>
          </a:p>
        </p:txBody>
      </p:sp>
    </p:spTree>
    <p:extLst>
      <p:ext uri="{BB962C8B-B14F-4D97-AF65-F5344CB8AC3E}">
        <p14:creationId xmlns:p14="http://schemas.microsoft.com/office/powerpoint/2010/main" val="20704065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2C4FA1FC-534B-4912-9CFC-8160359E6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718" y="0"/>
            <a:ext cx="4814282" cy="6858000"/>
          </a:xfrm>
          <a:prstGeom prst="rect">
            <a:avLst/>
          </a:prstGeom>
        </p:spPr>
      </p:pic>
    </p:spTree>
    <p:extLst>
      <p:ext uri="{BB962C8B-B14F-4D97-AF65-F5344CB8AC3E}">
        <p14:creationId xmlns:p14="http://schemas.microsoft.com/office/powerpoint/2010/main" val="20090953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022E4E50-9044-42E5-B2E0-D5BC9DC1C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815" y="0"/>
            <a:ext cx="4851185" cy="6858000"/>
          </a:xfrm>
          <a:prstGeom prst="rect">
            <a:avLst/>
          </a:prstGeom>
        </p:spPr>
      </p:pic>
      <p:pic>
        <p:nvPicPr>
          <p:cNvPr id="5" name="Picture 4" descr="Diagram&#10;&#10;Description automatically generated">
            <a:extLst>
              <a:ext uri="{FF2B5EF4-FFF2-40B4-BE49-F238E27FC236}">
                <a16:creationId xmlns:a16="http://schemas.microsoft.com/office/drawing/2014/main" id="{6F1FA0B6-62F2-4064-B716-FE8BA99DB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760" y="4935985"/>
            <a:ext cx="4694227" cy="1803775"/>
          </a:xfrm>
          <a:prstGeom prst="rect">
            <a:avLst/>
          </a:prstGeom>
        </p:spPr>
      </p:pic>
      <p:sp>
        <p:nvSpPr>
          <p:cNvPr id="6" name="Rectangle 5">
            <a:extLst>
              <a:ext uri="{FF2B5EF4-FFF2-40B4-BE49-F238E27FC236}">
                <a16:creationId xmlns:a16="http://schemas.microsoft.com/office/drawing/2014/main" id="{43C82890-C1F3-45D2-BFDC-4973D7A768EE}"/>
              </a:ext>
            </a:extLst>
          </p:cNvPr>
          <p:cNvSpPr/>
          <p:nvPr/>
        </p:nvSpPr>
        <p:spPr>
          <a:xfrm>
            <a:off x="7652748" y="1197917"/>
            <a:ext cx="2886624" cy="461665"/>
          </a:xfrm>
          <a:prstGeom prst="rect">
            <a:avLst/>
          </a:prstGeom>
        </p:spPr>
        <p:txBody>
          <a:bodyPr wrap="none">
            <a:spAutoFit/>
          </a:bodyPr>
          <a:lstStyle/>
          <a:p>
            <a:r>
              <a:rPr lang="en-US" sz="2400" dirty="0">
                <a:latin typeface="Centaur" panose="02030504050205020304" pitchFamily="18" charset="0"/>
              </a:rPr>
              <a:t>Probability Distribution</a:t>
            </a:r>
          </a:p>
        </p:txBody>
      </p:sp>
    </p:spTree>
    <p:extLst>
      <p:ext uri="{BB962C8B-B14F-4D97-AF65-F5344CB8AC3E}">
        <p14:creationId xmlns:p14="http://schemas.microsoft.com/office/powerpoint/2010/main" val="35978016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B27B6-270F-42B6-A9E2-DC8845258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359" y="0"/>
            <a:ext cx="4862641" cy="6858000"/>
          </a:xfrm>
          <a:prstGeom prst="rect">
            <a:avLst/>
          </a:prstGeom>
        </p:spPr>
      </p:pic>
    </p:spTree>
    <p:extLst>
      <p:ext uri="{BB962C8B-B14F-4D97-AF65-F5344CB8AC3E}">
        <p14:creationId xmlns:p14="http://schemas.microsoft.com/office/powerpoint/2010/main" val="41641487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7961C0B8-4749-423C-9487-9A3BBF75E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0" y="0"/>
            <a:ext cx="4889500" cy="6858000"/>
          </a:xfrm>
          <a:prstGeom prst="rect">
            <a:avLst/>
          </a:prstGeom>
        </p:spPr>
      </p:pic>
    </p:spTree>
    <p:extLst>
      <p:ext uri="{BB962C8B-B14F-4D97-AF65-F5344CB8AC3E}">
        <p14:creationId xmlns:p14="http://schemas.microsoft.com/office/powerpoint/2010/main" val="36797119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96AD1CBF-AFAB-4946-AAD2-04C3ECC60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427" y="-38100"/>
            <a:ext cx="4765573" cy="6858000"/>
          </a:xfrm>
          <a:prstGeom prst="rect">
            <a:avLst/>
          </a:prstGeom>
        </p:spPr>
      </p:pic>
      <p:sp>
        <p:nvSpPr>
          <p:cNvPr id="5" name="Rectangle 4">
            <a:extLst>
              <a:ext uri="{FF2B5EF4-FFF2-40B4-BE49-F238E27FC236}">
                <a16:creationId xmlns:a16="http://schemas.microsoft.com/office/drawing/2014/main" id="{19B3E728-F0A2-4EB4-9B85-1E47447FB74A}"/>
              </a:ext>
            </a:extLst>
          </p:cNvPr>
          <p:cNvSpPr/>
          <p:nvPr/>
        </p:nvSpPr>
        <p:spPr>
          <a:xfrm>
            <a:off x="7481454" y="1538283"/>
            <a:ext cx="3263650" cy="830997"/>
          </a:xfrm>
          <a:prstGeom prst="rect">
            <a:avLst/>
          </a:prstGeom>
        </p:spPr>
        <p:txBody>
          <a:bodyPr wrap="none">
            <a:spAutoFit/>
          </a:bodyPr>
          <a:lstStyle/>
          <a:p>
            <a:r>
              <a:rPr lang="en-US" sz="2400" dirty="0">
                <a:latin typeface="Centaur" panose="02030504050205020304" pitchFamily="18" charset="0"/>
              </a:rPr>
              <a:t>t-Distribution in handling </a:t>
            </a:r>
          </a:p>
          <a:p>
            <a:r>
              <a:rPr lang="en-US" sz="2400" dirty="0">
                <a:latin typeface="Centaur" panose="02030504050205020304" pitchFamily="18" charset="0"/>
              </a:rPr>
              <a:t>Crowding Problem of SNE</a:t>
            </a:r>
          </a:p>
        </p:txBody>
      </p:sp>
    </p:spTree>
    <p:extLst>
      <p:ext uri="{BB962C8B-B14F-4D97-AF65-F5344CB8AC3E}">
        <p14:creationId xmlns:p14="http://schemas.microsoft.com/office/powerpoint/2010/main" val="978893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33814C2A-898D-4097-89C9-E7A022185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667" y="0"/>
            <a:ext cx="4868333" cy="6858000"/>
          </a:xfrm>
          <a:prstGeom prst="rect">
            <a:avLst/>
          </a:prstGeom>
        </p:spPr>
      </p:pic>
      <p:sp>
        <p:nvSpPr>
          <p:cNvPr id="4" name="Rectangle 3">
            <a:extLst>
              <a:ext uri="{FF2B5EF4-FFF2-40B4-BE49-F238E27FC236}">
                <a16:creationId xmlns:a16="http://schemas.microsoft.com/office/drawing/2014/main" id="{D6773F44-44F7-4D93-90FC-E61842B007C2}"/>
              </a:ext>
            </a:extLst>
          </p:cNvPr>
          <p:cNvSpPr/>
          <p:nvPr/>
        </p:nvSpPr>
        <p:spPr>
          <a:xfrm>
            <a:off x="936388" y="3352986"/>
            <a:ext cx="5450889" cy="63308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7042B0-B752-4C37-9FEE-914A1957B471}"/>
              </a:ext>
            </a:extLst>
          </p:cNvPr>
          <p:cNvSpPr/>
          <p:nvPr/>
        </p:nvSpPr>
        <p:spPr>
          <a:xfrm>
            <a:off x="936388" y="4666880"/>
            <a:ext cx="5450889" cy="20002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56AECC2-AD5D-46CC-B612-48B93FB53829}"/>
              </a:ext>
            </a:extLst>
          </p:cNvPr>
          <p:cNvSpPr/>
          <p:nvPr/>
        </p:nvSpPr>
        <p:spPr>
          <a:xfrm>
            <a:off x="7481454" y="1538283"/>
            <a:ext cx="3263650" cy="830997"/>
          </a:xfrm>
          <a:prstGeom prst="rect">
            <a:avLst/>
          </a:prstGeom>
        </p:spPr>
        <p:txBody>
          <a:bodyPr wrap="none">
            <a:spAutoFit/>
          </a:bodyPr>
          <a:lstStyle/>
          <a:p>
            <a:r>
              <a:rPr lang="en-US" sz="2400" dirty="0">
                <a:latin typeface="Centaur" panose="02030504050205020304" pitchFamily="18" charset="0"/>
              </a:rPr>
              <a:t>t-Distribution in handling </a:t>
            </a:r>
          </a:p>
          <a:p>
            <a:r>
              <a:rPr lang="en-US" sz="2400" dirty="0">
                <a:latin typeface="Centaur" panose="02030504050205020304" pitchFamily="18" charset="0"/>
              </a:rPr>
              <a:t>Crowding Problem of SNE</a:t>
            </a:r>
          </a:p>
        </p:txBody>
      </p:sp>
    </p:spTree>
    <p:extLst>
      <p:ext uri="{BB962C8B-B14F-4D97-AF65-F5344CB8AC3E}">
        <p14:creationId xmlns:p14="http://schemas.microsoft.com/office/powerpoint/2010/main" val="95379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xamples of Supervised Learning (Linear Regression) and ...">
            <a:extLst>
              <a:ext uri="{FF2B5EF4-FFF2-40B4-BE49-F238E27FC236}">
                <a16:creationId xmlns:a16="http://schemas.microsoft.com/office/drawing/2014/main" id="{DFC01C4C-E112-49FC-B8DB-C958325824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24" t="9916" r="4450" b="15062"/>
          <a:stretch/>
        </p:blipFill>
        <p:spPr bwMode="auto">
          <a:xfrm>
            <a:off x="804908" y="1752936"/>
            <a:ext cx="5399236" cy="3689478"/>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8">
            <a:extLst>
              <a:ext uri="{FF2B5EF4-FFF2-40B4-BE49-F238E27FC236}">
                <a16:creationId xmlns:a16="http://schemas.microsoft.com/office/drawing/2014/main" id="{A7DA0FE7-23E3-4254-934F-C75FB65F7505}"/>
              </a:ext>
            </a:extLst>
          </p:cNvPr>
          <p:cNvSpPr txBox="1">
            <a:spLocks/>
          </p:cNvSpPr>
          <p:nvPr/>
        </p:nvSpPr>
        <p:spPr>
          <a:xfrm>
            <a:off x="1455759" y="1206557"/>
            <a:ext cx="2496688" cy="1092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noProof="0" dirty="0">
                <a:solidFill>
                  <a:prstClr val="black"/>
                </a:solidFill>
                <a:latin typeface="Lato" panose="020F0502020204030203" pitchFamily="34" charset="0"/>
                <a:ea typeface="Source Sans Pro" panose="020B0503030403020204" pitchFamily="34" charset="0"/>
              </a:rPr>
              <a:t>Clustering</a:t>
            </a:r>
          </a:p>
        </p:txBody>
      </p:sp>
      <p:sp>
        <p:nvSpPr>
          <p:cNvPr id="2" name="Rectangle 1">
            <a:extLst>
              <a:ext uri="{FF2B5EF4-FFF2-40B4-BE49-F238E27FC236}">
                <a16:creationId xmlns:a16="http://schemas.microsoft.com/office/drawing/2014/main" id="{18B8AB3F-906B-4999-821C-391921EC66E9}"/>
              </a:ext>
            </a:extLst>
          </p:cNvPr>
          <p:cNvSpPr/>
          <p:nvPr/>
        </p:nvSpPr>
        <p:spPr>
          <a:xfrm>
            <a:off x="6113755" y="1783605"/>
            <a:ext cx="4913655" cy="3970318"/>
          </a:xfrm>
          <a:prstGeom prst="rect">
            <a:avLst/>
          </a:prstGeom>
        </p:spPr>
        <p:txBody>
          <a:bodyPr wrap="square">
            <a:spAutoFit/>
          </a:bodyPr>
          <a:lstStyle/>
          <a:p>
            <a:r>
              <a:rPr lang="en-US" sz="2800" dirty="0">
                <a:latin typeface="Centaur" panose="02030504050205020304" pitchFamily="18" charset="0"/>
              </a:rPr>
              <a:t>Cluster analysis or clustering is the task of </a:t>
            </a:r>
            <a:r>
              <a:rPr lang="en-US" sz="2800" dirty="0">
                <a:solidFill>
                  <a:srgbClr val="C00000"/>
                </a:solidFill>
                <a:latin typeface="Centaur" panose="02030504050205020304" pitchFamily="18" charset="0"/>
              </a:rPr>
              <a:t>grouping a set of objects</a:t>
            </a:r>
            <a:r>
              <a:rPr lang="en-US" sz="2800" dirty="0">
                <a:latin typeface="Centaur" panose="02030504050205020304" pitchFamily="18" charset="0"/>
              </a:rPr>
              <a:t> in such a way that objects in the same group (called a cluster) are </a:t>
            </a:r>
            <a:r>
              <a:rPr lang="en-US" sz="2800" dirty="0">
                <a:solidFill>
                  <a:srgbClr val="C00000"/>
                </a:solidFill>
                <a:latin typeface="Centaur" panose="02030504050205020304" pitchFamily="18" charset="0"/>
              </a:rPr>
              <a:t>more similar</a:t>
            </a:r>
            <a:r>
              <a:rPr lang="en-US" sz="2800" dirty="0">
                <a:latin typeface="Centaur" panose="02030504050205020304" pitchFamily="18" charset="0"/>
              </a:rPr>
              <a:t> (in some sense) to each other than to those in other groups (clusters).</a:t>
            </a:r>
          </a:p>
          <a:p>
            <a:endParaRPr lang="en-US" sz="2800" dirty="0">
              <a:latin typeface="Centaur" panose="02030504050205020304" pitchFamily="18" charset="0"/>
            </a:endParaRPr>
          </a:p>
          <a:p>
            <a:pPr algn="r"/>
            <a:r>
              <a:rPr lang="en-US" sz="2000" dirty="0">
                <a:latin typeface="Centaur" panose="02030504050205020304" pitchFamily="18" charset="0"/>
              </a:rPr>
              <a:t>~ Adapted from </a:t>
            </a:r>
            <a:r>
              <a:rPr lang="en-US" sz="2000" i="1" dirty="0">
                <a:latin typeface="Centaur" panose="02030504050205020304" pitchFamily="18" charset="0"/>
              </a:rPr>
              <a:t>Wikipedia</a:t>
            </a:r>
          </a:p>
        </p:txBody>
      </p:sp>
    </p:spTree>
    <p:extLst>
      <p:ext uri="{BB962C8B-B14F-4D97-AF65-F5344CB8AC3E}">
        <p14:creationId xmlns:p14="http://schemas.microsoft.com/office/powerpoint/2010/main" val="9209138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timise">
            <a:extLst>
              <a:ext uri="{FF2B5EF4-FFF2-40B4-BE49-F238E27FC236}">
                <a16:creationId xmlns:a16="http://schemas.microsoft.com/office/drawing/2014/main" id="{21478002-B015-498D-A6DE-7C3EAEEFF7C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85854" y="1097073"/>
            <a:ext cx="6096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39DA3D1D-84F3-4C4B-9E3C-F088FBD6DCCF}"/>
              </a:ext>
            </a:extLst>
          </p:cNvPr>
          <p:cNvSpPr txBox="1">
            <a:spLocks/>
          </p:cNvSpPr>
          <p:nvPr/>
        </p:nvSpPr>
        <p:spPr>
          <a:xfrm>
            <a:off x="1360498" y="946153"/>
            <a:ext cx="9471004"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Optimization Process of t-SNE</a:t>
            </a:r>
          </a:p>
        </p:txBody>
      </p:sp>
    </p:spTree>
    <p:extLst>
      <p:ext uri="{BB962C8B-B14F-4D97-AF65-F5344CB8AC3E}">
        <p14:creationId xmlns:p14="http://schemas.microsoft.com/office/powerpoint/2010/main" val="25682414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81AB6267-977E-4602-8481-04980F5220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4" t="4309" r="2934" b="3285"/>
          <a:stretch/>
        </p:blipFill>
        <p:spPr bwMode="auto">
          <a:xfrm>
            <a:off x="2281459" y="876301"/>
            <a:ext cx="7629082" cy="5740398"/>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8">
            <a:extLst>
              <a:ext uri="{FF2B5EF4-FFF2-40B4-BE49-F238E27FC236}">
                <a16:creationId xmlns:a16="http://schemas.microsoft.com/office/drawing/2014/main" id="{DCAB4405-CBD7-4E54-BD22-0AD5FC053BDD}"/>
              </a:ext>
            </a:extLst>
          </p:cNvPr>
          <p:cNvSpPr txBox="1">
            <a:spLocks/>
          </p:cNvSpPr>
          <p:nvPr/>
        </p:nvSpPr>
        <p:spPr>
          <a:xfrm>
            <a:off x="1360498" y="565153"/>
            <a:ext cx="9471004"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Some Examples of t-SNE Visualization (LDA modelling)</a:t>
            </a:r>
          </a:p>
        </p:txBody>
      </p:sp>
    </p:spTree>
    <p:extLst>
      <p:ext uri="{BB962C8B-B14F-4D97-AF65-F5344CB8AC3E}">
        <p14:creationId xmlns:p14="http://schemas.microsoft.com/office/powerpoint/2010/main" val="29877737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SNE on Fashion-MNIST test set. | Download Scientific Diagram">
            <a:extLst>
              <a:ext uri="{FF2B5EF4-FFF2-40B4-BE49-F238E27FC236}">
                <a16:creationId xmlns:a16="http://schemas.microsoft.com/office/drawing/2014/main" id="{9197D4EB-5232-4EB7-BB04-5542EE74D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547" y="1046958"/>
            <a:ext cx="6362905" cy="5629275"/>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AEB01B05-6FAB-4345-940B-A93C6F6A71CF}"/>
              </a:ext>
            </a:extLst>
          </p:cNvPr>
          <p:cNvSpPr txBox="1">
            <a:spLocks/>
          </p:cNvSpPr>
          <p:nvPr/>
        </p:nvSpPr>
        <p:spPr>
          <a:xfrm>
            <a:off x="1360498" y="584203"/>
            <a:ext cx="9471004"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Some Examples of t-SNE Visualization (Fashion MNIST)</a:t>
            </a:r>
          </a:p>
        </p:txBody>
      </p:sp>
    </p:spTree>
    <p:extLst>
      <p:ext uri="{BB962C8B-B14F-4D97-AF65-F5344CB8AC3E}">
        <p14:creationId xmlns:p14="http://schemas.microsoft.com/office/powerpoint/2010/main" val="24523910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n word embeddings - Part 1">
            <a:extLst>
              <a:ext uri="{FF2B5EF4-FFF2-40B4-BE49-F238E27FC236}">
                <a16:creationId xmlns:a16="http://schemas.microsoft.com/office/drawing/2014/main" id="{812C4052-C835-4D5A-8F2C-F51C13270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87" y="939493"/>
            <a:ext cx="7007225" cy="5737531"/>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3B250B13-D341-4405-B80C-CF0E3B06033F}"/>
              </a:ext>
            </a:extLst>
          </p:cNvPr>
          <p:cNvSpPr txBox="1">
            <a:spLocks/>
          </p:cNvSpPr>
          <p:nvPr/>
        </p:nvSpPr>
        <p:spPr>
          <a:xfrm>
            <a:off x="1146973" y="584203"/>
            <a:ext cx="9898052"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Some Examples of t-SNE Visualization (Word Embedding)</a:t>
            </a:r>
          </a:p>
        </p:txBody>
      </p:sp>
    </p:spTree>
    <p:extLst>
      <p:ext uri="{BB962C8B-B14F-4D97-AF65-F5344CB8AC3E}">
        <p14:creationId xmlns:p14="http://schemas.microsoft.com/office/powerpoint/2010/main" val="29039678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3897581B-293A-47DF-920B-29854DF2888B}"/>
              </a:ext>
            </a:extLst>
          </p:cNvPr>
          <p:cNvPicPr>
            <a:picLocks noChangeAspect="1"/>
          </p:cNvPicPr>
          <p:nvPr/>
        </p:nvPicPr>
        <p:blipFill rotWithShape="1">
          <a:blip r:embed="rId3"/>
          <a:srcRect l="18125" t="19999" r="18046" b="15557"/>
          <a:stretch/>
        </p:blipFill>
        <p:spPr>
          <a:xfrm>
            <a:off x="2205036" y="1647824"/>
            <a:ext cx="7781925" cy="4419601"/>
          </a:xfrm>
          <a:prstGeom prst="rect">
            <a:avLst/>
          </a:prstGeom>
        </p:spPr>
      </p:pic>
      <p:sp>
        <p:nvSpPr>
          <p:cNvPr id="5" name="Subtitle 8">
            <a:extLst>
              <a:ext uri="{FF2B5EF4-FFF2-40B4-BE49-F238E27FC236}">
                <a16:creationId xmlns:a16="http://schemas.microsoft.com/office/drawing/2014/main" id="{4E310EBF-2614-4D34-B4FA-E3D2A88BB9D9}"/>
              </a:ext>
            </a:extLst>
          </p:cNvPr>
          <p:cNvSpPr txBox="1">
            <a:spLocks/>
          </p:cNvSpPr>
          <p:nvPr/>
        </p:nvSpPr>
        <p:spPr>
          <a:xfrm>
            <a:off x="1436098" y="584203"/>
            <a:ext cx="9319800" cy="92551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Cultivate Intuition in Interpreting t-SNE Visualization</a:t>
            </a:r>
          </a:p>
          <a:p>
            <a:pPr marL="0" indent="0" algn="r">
              <a:buNone/>
            </a:pPr>
            <a:r>
              <a:rPr lang="en-US" altLang="zh-CN" sz="1600" spc="300" dirty="0">
                <a:latin typeface="Centaur" panose="02030504050205020304" pitchFamily="18" charset="0"/>
                <a:ea typeface="Source Sans Pro" panose="020B0503030403020204" pitchFamily="34" charset="0"/>
              </a:rPr>
              <a:t>*** to be honest, t-SNE could be very misleading </a:t>
            </a:r>
          </a:p>
        </p:txBody>
      </p:sp>
    </p:spTree>
    <p:extLst>
      <p:ext uri="{BB962C8B-B14F-4D97-AF65-F5344CB8AC3E}">
        <p14:creationId xmlns:p14="http://schemas.microsoft.com/office/powerpoint/2010/main" val="33908633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tion Group 1 | EUSALP">
            <a:extLst>
              <a:ext uri="{FF2B5EF4-FFF2-40B4-BE49-F238E27FC236}">
                <a16:creationId xmlns:a16="http://schemas.microsoft.com/office/drawing/2014/main" id="{8E376F75-97EE-44BB-BF61-3744AE03A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598" y="1080275"/>
            <a:ext cx="5145448" cy="4697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3D0628-F542-43E6-AD84-444D12C4884C}"/>
              </a:ext>
            </a:extLst>
          </p:cNvPr>
          <p:cNvSpPr txBox="1"/>
          <p:nvPr/>
        </p:nvSpPr>
        <p:spPr>
          <a:xfrm>
            <a:off x="7103695" y="489734"/>
            <a:ext cx="4012707"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rPr>
              <a:t>Outline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rPr>
              <a:t>Jargons Clarification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rPr>
              <a:t>Clustering Task &amp; Generative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rPr>
              <a:t>Dimensionality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600" normalizeH="0" baseline="0" noProof="0" dirty="0">
              <a:ln>
                <a:noFill/>
              </a:ln>
              <a:solidFill>
                <a:srgbClr val="C00000"/>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a:defRPr/>
            </a:pPr>
            <a:r>
              <a:rPr lang="en-US" altLang="zh-CN" sz="2800" spc="600" dirty="0">
                <a:solidFill>
                  <a:srgbClr val="C00000"/>
                </a:solidFill>
                <a:latin typeface="Bebas Neue" panose="020B0606020202050201" pitchFamily="34" charset="0"/>
                <a:ea typeface="Lato Black" panose="020F0502020204030203" pitchFamily="34" charset="0"/>
                <a:cs typeface="Lato Black" panose="020F0502020204030203" pitchFamily="34" charset="0"/>
              </a:rPr>
              <a:t>Structural Modelling</a:t>
            </a:r>
          </a:p>
        </p:txBody>
      </p:sp>
    </p:spTree>
    <p:extLst>
      <p:ext uri="{BB962C8B-B14F-4D97-AF65-F5344CB8AC3E}">
        <p14:creationId xmlns:p14="http://schemas.microsoft.com/office/powerpoint/2010/main" val="1829747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Structural Modelling</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3" y="2818627"/>
            <a:ext cx="7324012" cy="1200329"/>
          </a:xfrm>
          <a:prstGeom prst="rect">
            <a:avLst/>
          </a:prstGeom>
          <a:noFill/>
        </p:spPr>
        <p:txBody>
          <a:bodyPr wrap="square" rtlCol="0">
            <a:spAutoFit/>
          </a:bodyPr>
          <a:lstStyle/>
          <a:p>
            <a:pPr marL="342900" lvl="0" indent="-342900">
              <a:buFont typeface="Arial" panose="020B0604020202020204" pitchFamily="34" charset="0"/>
              <a:buChar char="•"/>
              <a:defRPr/>
            </a:pPr>
            <a:r>
              <a:rPr lang="en-US" altLang="zh-CN" sz="2400" dirty="0"/>
              <a:t>Structural Equation Modelling (SEM)</a:t>
            </a:r>
          </a:p>
          <a:p>
            <a:pPr marL="342900" lvl="0" indent="-342900">
              <a:buFont typeface="Arial" panose="020B0604020202020204" pitchFamily="34" charset="0"/>
              <a:buChar char="•"/>
              <a:defRPr/>
            </a:pPr>
            <a:endParaRPr kumimoji="0" lang="en-US" altLang="zh-CN" sz="2400" b="0" i="0" u="none" strike="noStrike" kern="1200" cap="none" spc="0" normalizeH="0" baseline="0" noProof="0" dirty="0">
              <a:ln>
                <a:noFill/>
              </a:ln>
              <a:effectLst/>
              <a:uLnTx/>
              <a:uFillTx/>
              <a:latin typeface="Calibri" panose="020F0502020204030204"/>
              <a:ea typeface="等线" panose="02010600030101010101" pitchFamily="2" charset="-122"/>
            </a:endParaRPr>
          </a:p>
          <a:p>
            <a:pPr marL="342900" lvl="0" indent="-342900">
              <a:buFont typeface="Arial" panose="020B0604020202020204" pitchFamily="34" charset="0"/>
              <a:buChar char="•"/>
              <a:defRPr/>
            </a:pPr>
            <a:r>
              <a:rPr lang="en-US" altLang="zh-CN" sz="2400" dirty="0">
                <a:latin typeface="Calibri" panose="020F0502020204030204"/>
                <a:ea typeface="等线" panose="02010600030101010101" pitchFamily="2" charset="-122"/>
              </a:rPr>
              <a:t>Structural Vector Autoregressive Model (SVAR)</a:t>
            </a:r>
            <a:endParaRPr kumimoji="0" lang="zh-CN" altLang="en-US" sz="2400" b="0" i="0" u="none" strike="noStrike" kern="1200" cap="none" spc="0" normalizeH="0" baseline="0" noProof="0" dirty="0">
              <a:ln>
                <a:noFill/>
              </a:ln>
              <a:effectLst/>
              <a:uLnTx/>
              <a:uFillTx/>
              <a:latin typeface="Calibri" panose="020F0502020204030204"/>
              <a:ea typeface="等线" panose="02010600030101010101" pitchFamily="2" charset="-122"/>
            </a:endParaRPr>
          </a:p>
        </p:txBody>
      </p:sp>
    </p:spTree>
    <p:extLst>
      <p:ext uri="{BB962C8B-B14F-4D97-AF65-F5344CB8AC3E}">
        <p14:creationId xmlns:p14="http://schemas.microsoft.com/office/powerpoint/2010/main" val="20283285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person holding brown maple leaf photo – Free Human Image on Unsplash">
            <a:extLst>
              <a:ext uri="{FF2B5EF4-FFF2-40B4-BE49-F238E27FC236}">
                <a16:creationId xmlns:a16="http://schemas.microsoft.com/office/drawing/2014/main" id="{AF951514-C46E-4727-B82D-C688A4F48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9525"/>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8">
            <a:extLst>
              <a:ext uri="{FF2B5EF4-FFF2-40B4-BE49-F238E27FC236}">
                <a16:creationId xmlns:a16="http://schemas.microsoft.com/office/drawing/2014/main" id="{7EEE281E-453C-4233-8D2E-F6243D026492}"/>
              </a:ext>
            </a:extLst>
          </p:cNvPr>
          <p:cNvSpPr txBox="1">
            <a:spLocks/>
          </p:cNvSpPr>
          <p:nvPr/>
        </p:nvSpPr>
        <p:spPr>
          <a:xfrm>
            <a:off x="7629526" y="3093706"/>
            <a:ext cx="2952750" cy="67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
        <p:nvSpPr>
          <p:cNvPr id="7" name="Subtitle 8">
            <a:extLst>
              <a:ext uri="{FF2B5EF4-FFF2-40B4-BE49-F238E27FC236}">
                <a16:creationId xmlns:a16="http://schemas.microsoft.com/office/drawing/2014/main" id="{02F8442F-6EFF-4E8D-9C55-407B3B74458B}"/>
              </a:ext>
            </a:extLst>
          </p:cNvPr>
          <p:cNvSpPr txBox="1">
            <a:spLocks/>
          </p:cNvSpPr>
          <p:nvPr/>
        </p:nvSpPr>
        <p:spPr>
          <a:xfrm>
            <a:off x="6096000" y="1910433"/>
            <a:ext cx="5493042" cy="1518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latin typeface="Lato" panose="020F0502020204030203" pitchFamily="34" charset="0"/>
                <a:ea typeface="Source Sans Pro" panose="020B0503030403020204" pitchFamily="34" charset="0"/>
              </a:rPr>
              <a:t>Structural Modelling as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latin typeface="Lato" panose="020F0502020204030203" pitchFamily="34" charset="0"/>
                <a:ea typeface="Source Sans Pro" panose="020B0503030403020204" pitchFamily="34" charset="0"/>
              </a:rPr>
              <a:t>Wind Tracer</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
        <p:nvSpPr>
          <p:cNvPr id="8" name="Rectangle 7">
            <a:extLst>
              <a:ext uri="{FF2B5EF4-FFF2-40B4-BE49-F238E27FC236}">
                <a16:creationId xmlns:a16="http://schemas.microsoft.com/office/drawing/2014/main" id="{AB27ED8C-3F18-4CC4-987D-8E087AED7794}"/>
              </a:ext>
            </a:extLst>
          </p:cNvPr>
          <p:cNvSpPr/>
          <p:nvPr/>
        </p:nvSpPr>
        <p:spPr>
          <a:xfrm>
            <a:off x="5893797" y="5750346"/>
            <a:ext cx="5897448" cy="646331"/>
          </a:xfrm>
          <a:prstGeom prst="rect">
            <a:avLst/>
          </a:prstGeom>
        </p:spPr>
        <p:txBody>
          <a:bodyPr wrap="none">
            <a:spAutoFit/>
          </a:bodyPr>
          <a:lstStyle/>
          <a:p>
            <a:r>
              <a:rPr lang="en-US" altLang="zh-CN" sz="2000" dirty="0">
                <a:latin typeface="Centaur" panose="02030504050205020304" pitchFamily="18" charset="0"/>
              </a:rPr>
              <a:t>As the adage holds, </a:t>
            </a:r>
            <a:r>
              <a:rPr lang="en-US" altLang="zh-CN" sz="2000" i="1" dirty="0">
                <a:latin typeface="Centaur" panose="02030504050205020304" pitchFamily="18" charset="0"/>
              </a:rPr>
              <a:t>A straw shows which way the wind blows</a:t>
            </a:r>
            <a:r>
              <a:rPr lang="en-US" sz="2000" dirty="0">
                <a:latin typeface="Centaur" panose="02030504050205020304" pitchFamily="18" charset="0"/>
              </a:rPr>
              <a:t>.</a:t>
            </a:r>
          </a:p>
          <a:p>
            <a:pPr algn="r"/>
            <a:r>
              <a:rPr lang="en-US" sz="1600" dirty="0">
                <a:latin typeface="FangSong" panose="02010609060101010101" pitchFamily="49" charset="-122"/>
                <a:ea typeface="FangSong" panose="02010609060101010101" pitchFamily="49" charset="-122"/>
              </a:rPr>
              <a:t>***</a:t>
            </a:r>
            <a:r>
              <a:rPr lang="zh-CN" altLang="en-US" sz="1600" dirty="0">
                <a:latin typeface="FangSong" panose="02010609060101010101" pitchFamily="49" charset="-122"/>
                <a:ea typeface="FangSong" panose="02010609060101010101" pitchFamily="49" charset="-122"/>
              </a:rPr>
              <a:t>見微知著，一葉知秋</a:t>
            </a:r>
            <a:r>
              <a:rPr lang="en-US" altLang="zh-CN" sz="1600" dirty="0">
                <a:latin typeface="Centaur" panose="02030504050205020304" pitchFamily="18" charset="0"/>
                <a:ea typeface="FangSong" panose="02010609060101010101" pitchFamily="49" charset="-122"/>
              </a:rPr>
              <a:t>etc.</a:t>
            </a:r>
            <a:endParaRPr lang="en-US" sz="1600" dirty="0">
              <a:latin typeface="Centaur" panose="02030504050205020304" pitchFamily="18" charset="0"/>
              <a:ea typeface="FangSong" panose="02010609060101010101" pitchFamily="49" charset="-122"/>
            </a:endParaRPr>
          </a:p>
        </p:txBody>
      </p:sp>
    </p:spTree>
    <p:extLst>
      <p:ext uri="{BB962C8B-B14F-4D97-AF65-F5344CB8AC3E}">
        <p14:creationId xmlns:p14="http://schemas.microsoft.com/office/powerpoint/2010/main" val="34194639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61563C-E511-4DE8-A589-62A615494782}"/>
              </a:ext>
            </a:extLst>
          </p:cNvPr>
          <p:cNvPicPr>
            <a:picLocks noChangeAspect="1"/>
          </p:cNvPicPr>
          <p:nvPr/>
        </p:nvPicPr>
        <p:blipFill rotWithShape="1">
          <a:blip r:embed="rId2"/>
          <a:srcRect l="13906" t="38889" r="50000" b="34028"/>
          <a:stretch/>
        </p:blipFill>
        <p:spPr>
          <a:xfrm>
            <a:off x="1274408" y="4194839"/>
            <a:ext cx="4400550" cy="1857375"/>
          </a:xfrm>
          <a:prstGeom prst="rect">
            <a:avLst/>
          </a:prstGeom>
        </p:spPr>
      </p:pic>
      <p:pic>
        <p:nvPicPr>
          <p:cNvPr id="6" name="Picture 5">
            <a:extLst>
              <a:ext uri="{FF2B5EF4-FFF2-40B4-BE49-F238E27FC236}">
                <a16:creationId xmlns:a16="http://schemas.microsoft.com/office/drawing/2014/main" id="{B27EBCE0-AF9D-481C-A177-4F4E692DEF8D}"/>
              </a:ext>
            </a:extLst>
          </p:cNvPr>
          <p:cNvPicPr>
            <a:picLocks noChangeAspect="1"/>
          </p:cNvPicPr>
          <p:nvPr/>
        </p:nvPicPr>
        <p:blipFill rotWithShape="1">
          <a:blip r:embed="rId3"/>
          <a:srcRect l="14219" t="35416" r="31875" b="42361"/>
          <a:stretch/>
        </p:blipFill>
        <p:spPr>
          <a:xfrm>
            <a:off x="1505228" y="2073606"/>
            <a:ext cx="6572250" cy="1524001"/>
          </a:xfrm>
          <a:prstGeom prst="rect">
            <a:avLst/>
          </a:prstGeom>
        </p:spPr>
      </p:pic>
      <p:sp>
        <p:nvSpPr>
          <p:cNvPr id="8" name="Subtitle 8">
            <a:extLst>
              <a:ext uri="{FF2B5EF4-FFF2-40B4-BE49-F238E27FC236}">
                <a16:creationId xmlns:a16="http://schemas.microsoft.com/office/drawing/2014/main" id="{7DDC9A78-0F06-48CD-908D-C40BC94B69B9}"/>
              </a:ext>
            </a:extLst>
          </p:cNvPr>
          <p:cNvSpPr txBox="1">
            <a:spLocks/>
          </p:cNvSpPr>
          <p:nvPr/>
        </p:nvSpPr>
        <p:spPr>
          <a:xfrm>
            <a:off x="1156331" y="805786"/>
            <a:ext cx="9879337" cy="67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latin typeface="Lato" panose="020F0502020204030203" pitchFamily="34" charset="0"/>
                <a:ea typeface="Source Sans Pro" panose="020B0503030403020204" pitchFamily="34" charset="0"/>
              </a:rPr>
              <a:t>Covariance Matrix &amp; Structural Inference</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
        <p:nvSpPr>
          <p:cNvPr id="9" name="Rectangle 8">
            <a:extLst>
              <a:ext uri="{FF2B5EF4-FFF2-40B4-BE49-F238E27FC236}">
                <a16:creationId xmlns:a16="http://schemas.microsoft.com/office/drawing/2014/main" id="{C8325AA2-A4E8-469B-90A5-F1ECC22BE43B}"/>
              </a:ext>
            </a:extLst>
          </p:cNvPr>
          <p:cNvSpPr/>
          <p:nvPr/>
        </p:nvSpPr>
        <p:spPr>
          <a:xfrm>
            <a:off x="6247467" y="5040133"/>
            <a:ext cx="4670125" cy="461665"/>
          </a:xfrm>
          <a:prstGeom prst="rect">
            <a:avLst/>
          </a:prstGeom>
        </p:spPr>
        <p:txBody>
          <a:bodyPr wrap="none">
            <a:spAutoFit/>
          </a:bodyPr>
          <a:lstStyle/>
          <a:p>
            <a:r>
              <a:rPr lang="en-US" sz="2400" dirty="0">
                <a:latin typeface="Centaur" panose="02030504050205020304" pitchFamily="18" charset="0"/>
              </a:rPr>
              <a:t>Note the symmetricity of such matrices.</a:t>
            </a:r>
          </a:p>
        </p:txBody>
      </p:sp>
    </p:spTree>
    <p:extLst>
      <p:ext uri="{BB962C8B-B14F-4D97-AF65-F5344CB8AC3E}">
        <p14:creationId xmlns:p14="http://schemas.microsoft.com/office/powerpoint/2010/main" val="15278650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Structural Modelling</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3" y="2818627"/>
            <a:ext cx="7324012" cy="1200329"/>
          </a:xfrm>
          <a:prstGeom prst="rect">
            <a:avLst/>
          </a:prstGeom>
          <a:noFill/>
        </p:spPr>
        <p:txBody>
          <a:bodyPr wrap="square" rtlCol="0">
            <a:spAutoFit/>
          </a:bodyPr>
          <a:lstStyle/>
          <a:p>
            <a:pPr marL="342900" lvl="0" indent="-342900">
              <a:buFont typeface="Arial" panose="020B0604020202020204" pitchFamily="34" charset="0"/>
              <a:buChar char="•"/>
              <a:defRPr/>
            </a:pPr>
            <a:r>
              <a:rPr lang="en-US" altLang="zh-CN" sz="2400" dirty="0">
                <a:solidFill>
                  <a:srgbClr val="C00000"/>
                </a:solidFill>
              </a:rPr>
              <a:t>Structural Equation Modelling (SEM)</a:t>
            </a:r>
          </a:p>
          <a:p>
            <a:pPr marL="342900" lvl="0" indent="-342900">
              <a:buFont typeface="Arial" panose="020B0604020202020204" pitchFamily="34" charset="0"/>
              <a:buChar char="•"/>
              <a:defRPr/>
            </a:pPr>
            <a:endParaRPr kumimoji="0" lang="en-US" altLang="zh-CN" sz="2400" b="0" i="0" u="none" strike="noStrike" kern="1200" cap="none" spc="0" normalizeH="0" baseline="0" noProof="0" dirty="0">
              <a:ln>
                <a:noFill/>
              </a:ln>
              <a:effectLst/>
              <a:uLnTx/>
              <a:uFillTx/>
              <a:latin typeface="Calibri" panose="020F0502020204030204"/>
              <a:ea typeface="等线" panose="02010600030101010101" pitchFamily="2" charset="-122"/>
            </a:endParaRPr>
          </a:p>
          <a:p>
            <a:pPr marL="342900" lvl="0" indent="-342900">
              <a:buFont typeface="Arial" panose="020B0604020202020204" pitchFamily="34" charset="0"/>
              <a:buChar char="•"/>
              <a:defRPr/>
            </a:pPr>
            <a:r>
              <a:rPr lang="en-US" altLang="zh-CN" sz="2400" dirty="0">
                <a:solidFill>
                  <a:schemeClr val="bg1">
                    <a:lumMod val="75000"/>
                  </a:schemeClr>
                </a:solidFill>
                <a:latin typeface="Calibri" panose="020F0502020204030204"/>
                <a:ea typeface="等线" panose="02010600030101010101" pitchFamily="2" charset="-122"/>
              </a:rPr>
              <a:t>Structural Vector Autoregressive Model (SVAR)</a:t>
            </a:r>
            <a:endParaRPr kumimoji="0" lang="zh-CN" altLang="en-US"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endParaRPr>
          </a:p>
        </p:txBody>
      </p:sp>
    </p:spTree>
    <p:extLst>
      <p:ext uri="{BB962C8B-B14F-4D97-AF65-F5344CB8AC3E}">
        <p14:creationId xmlns:p14="http://schemas.microsoft.com/office/powerpoint/2010/main" val="1961887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EE5CACF-A1D9-42DB-A678-1A879F1E8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745" y="322396"/>
            <a:ext cx="10128508" cy="60285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6BFB36-46C8-460C-BD34-BA7539361ACB}"/>
              </a:ext>
            </a:extLst>
          </p:cNvPr>
          <p:cNvSpPr/>
          <p:nvPr/>
        </p:nvSpPr>
        <p:spPr>
          <a:xfrm>
            <a:off x="836246" y="6350938"/>
            <a:ext cx="10128509" cy="369332"/>
          </a:xfrm>
          <a:prstGeom prst="rect">
            <a:avLst/>
          </a:prstGeom>
        </p:spPr>
        <p:txBody>
          <a:bodyPr wrap="square">
            <a:spAutoFit/>
          </a:bodyPr>
          <a:lstStyle/>
          <a:p>
            <a:pPr algn="r"/>
            <a:r>
              <a:rPr lang="en-US" dirty="0">
                <a:solidFill>
                  <a:srgbClr val="212121"/>
                </a:solidFill>
                <a:latin typeface="Roboto"/>
              </a:rPr>
              <a:t>Source: </a:t>
            </a:r>
            <a:r>
              <a:rPr lang="en-US" dirty="0">
                <a:solidFill>
                  <a:srgbClr val="212121"/>
                </a:solidFill>
                <a:latin typeface="Roboto"/>
                <a:hlinkClick r:id="rId3"/>
              </a:rPr>
              <a:t>https://scikit-learn.org/stable/modules/clustering.html</a:t>
            </a:r>
            <a:endParaRPr lang="en-US" dirty="0"/>
          </a:p>
        </p:txBody>
      </p:sp>
    </p:spTree>
    <p:extLst>
      <p:ext uri="{BB962C8B-B14F-4D97-AF65-F5344CB8AC3E}">
        <p14:creationId xmlns:p14="http://schemas.microsoft.com/office/powerpoint/2010/main" val="14153197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ustainability | Free Full-Text | Family Food Security and Children's  Environment: A Comprehensive Analysis with Structural Equation Modeling">
            <a:extLst>
              <a:ext uri="{FF2B5EF4-FFF2-40B4-BE49-F238E27FC236}">
                <a16:creationId xmlns:a16="http://schemas.microsoft.com/office/drawing/2014/main" id="{96A992ED-8934-4C9E-8A3E-24959F625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389" y="1667247"/>
            <a:ext cx="5665217" cy="441764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4745891C-120A-43BA-A7D1-1D1BF3A2B69E}"/>
              </a:ext>
            </a:extLst>
          </p:cNvPr>
          <p:cNvSpPr txBox="1">
            <a:spLocks/>
          </p:cNvSpPr>
          <p:nvPr/>
        </p:nvSpPr>
        <p:spPr>
          <a:xfrm>
            <a:off x="1156330" y="773111"/>
            <a:ext cx="9879337" cy="6705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cs typeface="+mn-cs"/>
              </a:rPr>
              <a:t>S</a:t>
            </a:r>
            <a:r>
              <a:rPr lang="en-US" altLang="zh-CN" spc="300" dirty="0">
                <a:latin typeface="Lato" panose="020F0502020204030203" pitchFamily="34" charset="0"/>
                <a:ea typeface="Source Sans Pro" panose="020B0503030403020204" pitchFamily="34" charset="0"/>
              </a:rPr>
              <a:t>EM under the Framework of Classical Test Theory</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41379106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3 from (Why) Should We Use SEM? Pros and Cons of Structural Equation  Modeling | Semantic Scholar">
            <a:extLst>
              <a:ext uri="{FF2B5EF4-FFF2-40B4-BE49-F238E27FC236}">
                <a16:creationId xmlns:a16="http://schemas.microsoft.com/office/drawing/2014/main" id="{D8902F1A-7012-4B84-B407-B4536527E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7866" y="1994261"/>
            <a:ext cx="6616268" cy="3986421"/>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5CBB8317-B4E7-4FFB-904F-386787641882}"/>
              </a:ext>
            </a:extLst>
          </p:cNvPr>
          <p:cNvSpPr txBox="1">
            <a:spLocks/>
          </p:cNvSpPr>
          <p:nvPr/>
        </p:nvSpPr>
        <p:spPr>
          <a:xfrm>
            <a:off x="197905" y="518313"/>
            <a:ext cx="11796190" cy="999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cs typeface="+mn-cs"/>
              </a:rPr>
              <a:t>S</a:t>
            </a:r>
            <a:r>
              <a:rPr lang="en-US" altLang="zh-CN" spc="300" dirty="0">
                <a:latin typeface="Lato" panose="020F0502020204030203" pitchFamily="34" charset="0"/>
                <a:ea typeface="Source Sans Pro" panose="020B0503030403020204" pitchFamily="34" charset="0"/>
              </a:rPr>
              <a:t>EM as</a:t>
            </a:r>
            <a:r>
              <a:rPr lang="zh-CN" altLang="en-US" spc="300" dirty="0">
                <a:latin typeface="Lato" panose="020F0502020204030203" pitchFamily="34" charset="0"/>
                <a:ea typeface="Source Sans Pro" panose="020B0503030403020204" pitchFamily="34" charset="0"/>
              </a:rPr>
              <a:t> </a:t>
            </a:r>
            <a:r>
              <a:rPr lang="en-US" altLang="zh-CN" spc="300" dirty="0">
                <a:latin typeface="Lato" panose="020F0502020204030203" pitchFamily="34" charset="0"/>
                <a:ea typeface="Source Sans Pro" panose="020B0503030403020204" pitchFamily="34" charset="0"/>
              </a:rPr>
              <a:t>a Combination of</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latin typeface="Lato" panose="020F0502020204030203" pitchFamily="34" charset="0"/>
                <a:ea typeface="Source Sans Pro" panose="020B0503030403020204" pitchFamily="34" charset="0"/>
              </a:rPr>
              <a:t>Factor Analysis &amp; Multiple Regression</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38270822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72788E-4C93-4E60-92C2-1A06B36A3FA5}"/>
              </a:ext>
            </a:extLst>
          </p:cNvPr>
          <p:cNvPicPr>
            <a:picLocks noChangeAspect="1"/>
          </p:cNvPicPr>
          <p:nvPr/>
        </p:nvPicPr>
        <p:blipFill rotWithShape="1">
          <a:blip r:embed="rId2"/>
          <a:srcRect l="1892" t="24984" r="57768" b="20130"/>
          <a:stretch/>
        </p:blipFill>
        <p:spPr>
          <a:xfrm>
            <a:off x="3400147" y="1791586"/>
            <a:ext cx="4918230" cy="3764132"/>
          </a:xfrm>
          <a:prstGeom prst="rect">
            <a:avLst/>
          </a:prstGeom>
        </p:spPr>
      </p:pic>
      <p:sp>
        <p:nvSpPr>
          <p:cNvPr id="5" name="Subtitle 8">
            <a:extLst>
              <a:ext uri="{FF2B5EF4-FFF2-40B4-BE49-F238E27FC236}">
                <a16:creationId xmlns:a16="http://schemas.microsoft.com/office/drawing/2014/main" id="{CBE6D099-7511-464B-8615-4E75CD3C34D3}"/>
              </a:ext>
            </a:extLst>
          </p:cNvPr>
          <p:cNvSpPr txBox="1">
            <a:spLocks/>
          </p:cNvSpPr>
          <p:nvPr/>
        </p:nvSpPr>
        <p:spPr>
          <a:xfrm>
            <a:off x="197905" y="791817"/>
            <a:ext cx="11796190" cy="999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cs typeface="+mn-cs"/>
              </a:rPr>
              <a:t>Linear Structural Relations (LISREL) Notation</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21794659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503C846-E718-4FFE-9D48-9DDD76472F38}"/>
              </a:ext>
            </a:extLst>
          </p:cNvPr>
          <p:cNvGrpSpPr/>
          <p:nvPr/>
        </p:nvGrpSpPr>
        <p:grpSpPr>
          <a:xfrm>
            <a:off x="3170805" y="1864865"/>
            <a:ext cx="5850385" cy="3902568"/>
            <a:chOff x="3197440" y="2009960"/>
            <a:chExt cx="5850385" cy="3902568"/>
          </a:xfrm>
        </p:grpSpPr>
        <p:pic>
          <p:nvPicPr>
            <p:cNvPr id="4" name="Picture 3">
              <a:extLst>
                <a:ext uri="{FF2B5EF4-FFF2-40B4-BE49-F238E27FC236}">
                  <a16:creationId xmlns:a16="http://schemas.microsoft.com/office/drawing/2014/main" id="{E07FC496-655E-4929-A6CA-5BB59E27F481}"/>
                </a:ext>
              </a:extLst>
            </p:cNvPr>
            <p:cNvPicPr>
              <a:picLocks noChangeAspect="1"/>
            </p:cNvPicPr>
            <p:nvPr/>
          </p:nvPicPr>
          <p:blipFill rotWithShape="1">
            <a:blip r:embed="rId2"/>
            <a:srcRect l="583" t="34563" r="51431" b="36958"/>
            <a:stretch/>
          </p:blipFill>
          <p:spPr>
            <a:xfrm>
              <a:off x="3197440" y="3959441"/>
              <a:ext cx="5850385" cy="1953087"/>
            </a:xfrm>
            <a:prstGeom prst="rect">
              <a:avLst/>
            </a:prstGeom>
          </p:spPr>
        </p:pic>
        <p:pic>
          <p:nvPicPr>
            <p:cNvPr id="5" name="Picture 4">
              <a:extLst>
                <a:ext uri="{FF2B5EF4-FFF2-40B4-BE49-F238E27FC236}">
                  <a16:creationId xmlns:a16="http://schemas.microsoft.com/office/drawing/2014/main" id="{38BE5134-242E-4C86-A5D2-6F7F83D3C049}"/>
                </a:ext>
              </a:extLst>
            </p:cNvPr>
            <p:cNvPicPr>
              <a:picLocks noChangeAspect="1"/>
            </p:cNvPicPr>
            <p:nvPr/>
          </p:nvPicPr>
          <p:blipFill rotWithShape="1">
            <a:blip r:embed="rId3"/>
            <a:srcRect l="13906" t="38889" r="50000" b="34028"/>
            <a:stretch/>
          </p:blipFill>
          <p:spPr>
            <a:xfrm>
              <a:off x="3197440" y="2009960"/>
              <a:ext cx="4400550" cy="1857375"/>
            </a:xfrm>
            <a:prstGeom prst="rect">
              <a:avLst/>
            </a:prstGeom>
          </p:spPr>
        </p:pic>
      </p:grpSp>
      <p:sp>
        <p:nvSpPr>
          <p:cNvPr id="7" name="Subtitle 8">
            <a:extLst>
              <a:ext uri="{FF2B5EF4-FFF2-40B4-BE49-F238E27FC236}">
                <a16:creationId xmlns:a16="http://schemas.microsoft.com/office/drawing/2014/main" id="{63AABC65-86F0-46E3-A91E-59539A5D05CD}"/>
              </a:ext>
            </a:extLst>
          </p:cNvPr>
          <p:cNvSpPr txBox="1">
            <a:spLocks/>
          </p:cNvSpPr>
          <p:nvPr/>
        </p:nvSpPr>
        <p:spPr>
          <a:xfrm>
            <a:off x="197903" y="865096"/>
            <a:ext cx="11796190" cy="999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cs typeface="+mn-cs"/>
              </a:rPr>
              <a:t>Structural Inference Based on Theoretical Presumption</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36112658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Structural Modelling</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3" y="2818627"/>
            <a:ext cx="7324012" cy="1200329"/>
          </a:xfrm>
          <a:prstGeom prst="rect">
            <a:avLst/>
          </a:prstGeom>
          <a:noFill/>
        </p:spPr>
        <p:txBody>
          <a:bodyPr wrap="square" rtlCol="0">
            <a:spAutoFit/>
          </a:bodyPr>
          <a:lstStyle/>
          <a:p>
            <a:pPr marL="342900" lvl="0" indent="-342900">
              <a:buFont typeface="Arial" panose="020B0604020202020204" pitchFamily="34" charset="0"/>
              <a:buChar char="•"/>
              <a:defRPr/>
            </a:pPr>
            <a:r>
              <a:rPr lang="en-US" altLang="zh-CN" sz="2400" dirty="0">
                <a:solidFill>
                  <a:schemeClr val="bg1">
                    <a:lumMod val="75000"/>
                  </a:schemeClr>
                </a:solidFill>
              </a:rPr>
              <a:t>Structural Equation Modelling (SEM)</a:t>
            </a:r>
          </a:p>
          <a:p>
            <a:pPr marL="342900" lvl="0" indent="-342900">
              <a:buFont typeface="Arial" panose="020B0604020202020204" pitchFamily="34" charset="0"/>
              <a:buChar char="•"/>
              <a:defRPr/>
            </a:pPr>
            <a:endParaRPr kumimoji="0" lang="en-US" altLang="zh-CN" sz="2400" b="0" i="0" u="none" strike="noStrike" kern="1200" cap="none" spc="0" normalizeH="0" baseline="0" noProof="0" dirty="0">
              <a:ln>
                <a:noFill/>
              </a:ln>
              <a:effectLst/>
              <a:uLnTx/>
              <a:uFillTx/>
              <a:latin typeface="Calibri" panose="020F0502020204030204"/>
              <a:ea typeface="等线" panose="02010600030101010101" pitchFamily="2" charset="-122"/>
            </a:endParaRPr>
          </a:p>
          <a:p>
            <a:pPr marL="342900" lvl="0" indent="-342900">
              <a:buFont typeface="Arial" panose="020B0604020202020204" pitchFamily="34" charset="0"/>
              <a:buChar char="•"/>
              <a:defRPr/>
            </a:pPr>
            <a:r>
              <a:rPr lang="en-US" altLang="zh-CN" sz="2400" dirty="0">
                <a:solidFill>
                  <a:srgbClr val="C00000"/>
                </a:solidFill>
                <a:latin typeface="Calibri" panose="020F0502020204030204"/>
                <a:ea typeface="等线" panose="02010600030101010101" pitchFamily="2" charset="-122"/>
              </a:rPr>
              <a:t>Structural Vector Autoregressive Model (SVAR)</a:t>
            </a:r>
            <a:endParaRPr kumimoji="0" lang="zh-CN" altLang="en-US"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endParaRPr>
          </a:p>
        </p:txBody>
      </p:sp>
    </p:spTree>
    <p:extLst>
      <p:ext uri="{BB962C8B-B14F-4D97-AF65-F5344CB8AC3E}">
        <p14:creationId xmlns:p14="http://schemas.microsoft.com/office/powerpoint/2010/main" val="23739278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a:extLst>
              <a:ext uri="{FF2B5EF4-FFF2-40B4-BE49-F238E27FC236}">
                <a16:creationId xmlns:a16="http://schemas.microsoft.com/office/drawing/2014/main" id="{50A047A2-1DAF-4FFA-A619-9E8B1E6843B5}"/>
              </a:ext>
            </a:extLst>
          </p:cNvPr>
          <p:cNvSpPr txBox="1">
            <a:spLocks/>
          </p:cNvSpPr>
          <p:nvPr/>
        </p:nvSpPr>
        <p:spPr>
          <a:xfrm>
            <a:off x="2272743" y="1397559"/>
            <a:ext cx="7646503" cy="67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solidFill>
                  <a:srgbClr val="C00000"/>
                </a:solidFill>
                <a:latin typeface="Lato" panose="020F0502020204030203" pitchFamily="34" charset="0"/>
                <a:ea typeface="Source Sans Pro" panose="020B0503030403020204" pitchFamily="34" charset="0"/>
              </a:rPr>
              <a:t>Recall:</a:t>
            </a:r>
            <a:r>
              <a:rPr lang="en-US" altLang="zh-CN" spc="300" dirty="0">
                <a:solidFill>
                  <a:prstClr val="black"/>
                </a:solidFill>
                <a:latin typeface="Lato" panose="020F0502020204030203" pitchFamily="34" charset="0"/>
                <a:ea typeface="Source Sans Pro" panose="020B0503030403020204" pitchFamily="34" charset="0"/>
              </a:rPr>
              <a:t> An ARIMA(p, d,</a:t>
            </a:r>
            <a:r>
              <a:rPr lang="zh-CN" altLang="en-US" spc="300" dirty="0">
                <a:solidFill>
                  <a:prstClr val="black"/>
                </a:solidFill>
                <a:latin typeface="Lato" panose="020F0502020204030203" pitchFamily="34" charset="0"/>
                <a:ea typeface="Source Sans Pro" panose="020B0503030403020204" pitchFamily="34" charset="0"/>
              </a:rPr>
              <a:t> </a:t>
            </a:r>
            <a:r>
              <a:rPr lang="en-US" altLang="zh-CN" spc="300" dirty="0">
                <a:solidFill>
                  <a:prstClr val="black"/>
                </a:solidFill>
                <a:latin typeface="Lato" panose="020F0502020204030203" pitchFamily="34" charset="0"/>
                <a:ea typeface="Source Sans Pro" panose="020B0503030403020204" pitchFamily="34" charset="0"/>
              </a:rPr>
              <a:t>q) Process</a:t>
            </a:r>
            <a:endParaRPr kumimoji="0" lang="en-US" altLang="zh-CN"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78A805-E322-4561-A5F1-1C1B5456ADE1}"/>
                  </a:ext>
                </a:extLst>
              </p:cNvPr>
              <p:cNvSpPr txBox="1"/>
              <p:nvPr/>
            </p:nvSpPr>
            <p:spPr>
              <a:xfrm>
                <a:off x="1979836" y="2784176"/>
                <a:ext cx="8232318" cy="40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m:rPr>
                              <m:sty m:val="p"/>
                            </m:rPr>
                            <a:rPr lang="en-US" altLang="zh-CN" sz="2400" i="1">
                              <a:latin typeface="Cambria Math" panose="02040503050406030204" pitchFamily="18" charset="0"/>
                            </a:rPr>
                            <m:t>y</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 +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m:rPr>
                              <m:sty m:val="p"/>
                            </m:rPr>
                            <a:rPr lang="en-US" altLang="zh-CN" sz="2400" i="1">
                              <a:latin typeface="Cambria Math" panose="02040503050406030204" pitchFamily="18" charset="0"/>
                            </a:rPr>
                            <m:t>p</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m:rPr>
                              <m:sty m:val="p"/>
                            </m:rPr>
                            <a:rPr lang="en-US" altLang="zh-CN" sz="2400" i="1">
                              <a:latin typeface="Cambria Math" panose="02040503050406030204" pitchFamily="18" charset="0"/>
                            </a:rPr>
                            <m:t>p</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𝑡</m:t>
                          </m:r>
                        </m:sub>
                      </m:sSub>
                      <m:r>
                        <a:rPr lang="en-US" sz="2400" b="0" i="0" smtClean="0">
                          <a:latin typeface="Cambria Math" panose="02040503050406030204" pitchFamily="18" charset="0"/>
                        </a:rPr>
                        <m:t> +</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𝑡</m:t>
                          </m:r>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𝜀</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𝑞</m:t>
                          </m:r>
                        </m:sub>
                      </m:sSub>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𝜀</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𝑞</m:t>
                          </m:r>
                        </m:sub>
                      </m:sSub>
                    </m:oMath>
                  </m:oMathPara>
                </a14:m>
                <a:endParaRPr lang="en-US" dirty="0"/>
              </a:p>
            </p:txBody>
          </p:sp>
        </mc:Choice>
        <mc:Fallback xmlns="">
          <p:sp>
            <p:nvSpPr>
              <p:cNvPr id="4" name="TextBox 3">
                <a:extLst>
                  <a:ext uri="{FF2B5EF4-FFF2-40B4-BE49-F238E27FC236}">
                    <a16:creationId xmlns:a16="http://schemas.microsoft.com/office/drawing/2014/main" id="{F078A805-E322-4561-A5F1-1C1B5456ADE1}"/>
                  </a:ext>
                </a:extLst>
              </p:cNvPr>
              <p:cNvSpPr txBox="1">
                <a:spLocks noRot="1" noChangeAspect="1" noMove="1" noResize="1" noEditPoints="1" noAdjustHandles="1" noChangeArrowheads="1" noChangeShapeType="1" noTextEdit="1"/>
              </p:cNvSpPr>
              <p:nvPr/>
            </p:nvSpPr>
            <p:spPr>
              <a:xfrm>
                <a:off x="1979836" y="2784176"/>
                <a:ext cx="8232318" cy="402226"/>
              </a:xfrm>
              <a:prstGeom prst="rect">
                <a:avLst/>
              </a:prstGeom>
              <a:blipFill>
                <a:blip r:embed="rId2"/>
                <a:stretch>
                  <a:fillRect l="-444"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F1490CD-DA66-4B73-A3FA-8648E1F5631F}"/>
                  </a:ext>
                </a:extLst>
              </p:cNvPr>
              <p:cNvSpPr/>
              <p:nvPr/>
            </p:nvSpPr>
            <p:spPr>
              <a:xfrm>
                <a:off x="4866556" y="4618461"/>
                <a:ext cx="2458878" cy="5311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𝜀</m:t>
                          </m:r>
                        </m:e>
                        <m:sub>
                          <m:r>
                            <a:rPr lang="en-US" sz="2400" i="1">
                              <a:latin typeface="Cambria Math" panose="02040503050406030204" pitchFamily="18" charset="0"/>
                            </a:rPr>
                            <m:t>𝑡</m:t>
                          </m:r>
                        </m:sub>
                      </m:sSub>
                      <m:r>
                        <a:rPr lang="en-US" sz="2400" i="1">
                          <a:latin typeface="Cambria Math" panose="02040503050406030204" pitchFamily="18" charset="0"/>
                        </a:rPr>
                        <m:t> ~ </m:t>
                      </m:r>
                      <m:sSup>
                        <m:sSupPr>
                          <m:ctrlPr>
                            <a:rPr lang="en-US" sz="2400" i="1">
                              <a:latin typeface="Cambria Math" panose="02040503050406030204" pitchFamily="18" charset="0"/>
                            </a:rPr>
                          </m:ctrlPr>
                        </m:sSupPr>
                        <m:e/>
                        <m:sup>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𝑑</m:t>
                          </m:r>
                        </m:sup>
                      </m:s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r>
                        <a:rPr lang="en-US" sz="2400" i="1">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rPr>
                        <m:t>)</m:t>
                      </m:r>
                    </m:oMath>
                  </m:oMathPara>
                </a14:m>
                <a:endParaRPr lang="en-US" sz="2000" dirty="0"/>
              </a:p>
            </p:txBody>
          </p:sp>
        </mc:Choice>
        <mc:Fallback xmlns="">
          <p:sp>
            <p:nvSpPr>
              <p:cNvPr id="6" name="Rectangle 5">
                <a:extLst>
                  <a:ext uri="{FF2B5EF4-FFF2-40B4-BE49-F238E27FC236}">
                    <a16:creationId xmlns:a16="http://schemas.microsoft.com/office/drawing/2014/main" id="{CF1490CD-DA66-4B73-A3FA-8648E1F5631F}"/>
                  </a:ext>
                </a:extLst>
              </p:cNvPr>
              <p:cNvSpPr>
                <a:spLocks noRot="1" noChangeAspect="1" noMove="1" noResize="1" noEditPoints="1" noAdjustHandles="1" noChangeArrowheads="1" noChangeShapeType="1" noTextEdit="1"/>
              </p:cNvSpPr>
              <p:nvPr/>
            </p:nvSpPr>
            <p:spPr>
              <a:xfrm>
                <a:off x="4866556" y="4618461"/>
                <a:ext cx="2458878" cy="5311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C9CAB2E-C276-48EA-BC38-5A9AF29D1CBB}"/>
                  </a:ext>
                </a:extLst>
              </p:cNvPr>
              <p:cNvSpPr/>
              <p:nvPr/>
            </p:nvSpPr>
            <p:spPr>
              <a:xfrm>
                <a:off x="5375221" y="3671599"/>
                <a:ext cx="14415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𝑦</m:t>
                          </m:r>
                        </m:e>
                        <m:sub>
                          <m:r>
                            <a:rPr lang="en-US" altLang="zh-CN" sz="2400" i="1">
                              <a:solidFill>
                                <a:srgbClr val="000000"/>
                              </a:solidFill>
                              <a:latin typeface="Cambria Math" panose="02040503050406030204" pitchFamily="18" charset="0"/>
                            </a:rPr>
                            <m:t>𝑡</m:t>
                          </m:r>
                          <m:r>
                            <a:rPr lang="en-US" altLang="zh-CN" sz="2400" i="1">
                              <a:solidFill>
                                <a:srgbClr val="000000"/>
                              </a:solidFill>
                              <a:latin typeface="Cambria Math" panose="02040503050406030204" pitchFamily="18" charset="0"/>
                            </a:rPr>
                            <m:t> </m:t>
                          </m:r>
                        </m:sub>
                      </m:sSub>
                      <m:r>
                        <a:rPr lang="en-US" altLang="zh-CN" sz="2400" i="1">
                          <a:solidFill>
                            <a:srgbClr val="000000"/>
                          </a:solidFill>
                          <a:latin typeface="Cambria Math" panose="02040503050406030204" pitchFamily="18" charset="0"/>
                        </a:rPr>
                        <m:t>~ </m:t>
                      </m:r>
                      <m:r>
                        <a:rPr lang="en-US" altLang="zh-CN" sz="2400" i="1">
                          <a:solidFill>
                            <a:srgbClr val="000000"/>
                          </a:solidFill>
                          <a:latin typeface="Cambria Math" panose="02040503050406030204" pitchFamily="18" charset="0"/>
                        </a:rPr>
                        <m:t>𝐼</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𝑑</m:t>
                      </m:r>
                      <m:r>
                        <a:rPr lang="en-US" altLang="zh-CN" sz="2400" i="1">
                          <a:solidFill>
                            <a:srgbClr val="000000"/>
                          </a:solidFill>
                          <a:latin typeface="Cambria Math" panose="02040503050406030204" pitchFamily="18" charset="0"/>
                        </a:rPr>
                        <m:t>)</m:t>
                      </m:r>
                    </m:oMath>
                  </m:oMathPara>
                </a14:m>
                <a:endParaRPr lang="en-US" dirty="0"/>
              </a:p>
            </p:txBody>
          </p:sp>
        </mc:Choice>
        <mc:Fallback xmlns="">
          <p:sp>
            <p:nvSpPr>
              <p:cNvPr id="2" name="Rectangle 1">
                <a:extLst>
                  <a:ext uri="{FF2B5EF4-FFF2-40B4-BE49-F238E27FC236}">
                    <a16:creationId xmlns:a16="http://schemas.microsoft.com/office/drawing/2014/main" id="{7C9CAB2E-C276-48EA-BC38-5A9AF29D1CBB}"/>
                  </a:ext>
                </a:extLst>
              </p:cNvPr>
              <p:cNvSpPr>
                <a:spLocks noRot="1" noChangeAspect="1" noMove="1" noResize="1" noEditPoints="1" noAdjustHandles="1" noChangeArrowheads="1" noChangeShapeType="1" noTextEdit="1"/>
              </p:cNvSpPr>
              <p:nvPr/>
            </p:nvSpPr>
            <p:spPr>
              <a:xfrm>
                <a:off x="5375221" y="3671599"/>
                <a:ext cx="1441548" cy="461665"/>
              </a:xfrm>
              <a:prstGeom prst="rect">
                <a:avLst/>
              </a:prstGeom>
              <a:blipFill>
                <a:blip r:embed="rId4"/>
                <a:stretch>
                  <a:fillRect r="-847" b="-17105"/>
                </a:stretch>
              </a:blipFill>
            </p:spPr>
            <p:txBody>
              <a:bodyPr/>
              <a:lstStyle/>
              <a:p>
                <a:r>
                  <a:rPr lang="en-US">
                    <a:noFill/>
                  </a:rPr>
                  <a:t> </a:t>
                </a:r>
              </a:p>
            </p:txBody>
          </p:sp>
        </mc:Fallback>
      </mc:AlternateContent>
    </p:spTree>
    <p:extLst>
      <p:ext uri="{BB962C8B-B14F-4D97-AF65-F5344CB8AC3E}">
        <p14:creationId xmlns:p14="http://schemas.microsoft.com/office/powerpoint/2010/main" val="14314219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ector Autoregressive Models | Freakonometrics">
            <a:extLst>
              <a:ext uri="{FF2B5EF4-FFF2-40B4-BE49-F238E27FC236}">
                <a16:creationId xmlns:a16="http://schemas.microsoft.com/office/drawing/2014/main" id="{4B5CF69E-C553-4A26-9056-62A9DA9D2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736634"/>
            <a:ext cx="9753600"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E79E93B0-BD99-4E53-9676-CB623B94FEBE}"/>
              </a:ext>
            </a:extLst>
          </p:cNvPr>
          <p:cNvSpPr txBox="1">
            <a:spLocks/>
          </p:cNvSpPr>
          <p:nvPr/>
        </p:nvSpPr>
        <p:spPr>
          <a:xfrm>
            <a:off x="2092200" y="1335415"/>
            <a:ext cx="8007599" cy="67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latin typeface="Lato" panose="020F0502020204030203" pitchFamily="34" charset="0"/>
                <a:ea typeface="Source Sans Pro" panose="020B0503030403020204" pitchFamily="34" charset="0"/>
              </a:rPr>
              <a:t>VAR as Multivariate Time Series Model</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3135843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6B2BE9-DE97-418F-8608-F2CE0F67E6AC}"/>
              </a:ext>
            </a:extLst>
          </p:cNvPr>
          <p:cNvPicPr>
            <a:picLocks noChangeAspect="1"/>
          </p:cNvPicPr>
          <p:nvPr/>
        </p:nvPicPr>
        <p:blipFill rotWithShape="1">
          <a:blip r:embed="rId2"/>
          <a:srcRect l="33698" t="39270" r="34966" b="18904"/>
          <a:stretch/>
        </p:blipFill>
        <p:spPr>
          <a:xfrm>
            <a:off x="2936710" y="1056943"/>
            <a:ext cx="6318579" cy="4744113"/>
          </a:xfrm>
          <a:prstGeom prst="rect">
            <a:avLst/>
          </a:prstGeom>
        </p:spPr>
      </p:pic>
      <p:sp>
        <p:nvSpPr>
          <p:cNvPr id="4" name="Rectangle 3">
            <a:extLst>
              <a:ext uri="{FF2B5EF4-FFF2-40B4-BE49-F238E27FC236}">
                <a16:creationId xmlns:a16="http://schemas.microsoft.com/office/drawing/2014/main" id="{B74A8F6E-A75C-4195-99F4-4AA16B7C8266}"/>
              </a:ext>
            </a:extLst>
          </p:cNvPr>
          <p:cNvSpPr/>
          <p:nvPr/>
        </p:nvSpPr>
        <p:spPr>
          <a:xfrm>
            <a:off x="8273988" y="4643021"/>
            <a:ext cx="559294" cy="9321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BE151D-F404-4092-A50B-3563BDD3B0FB}"/>
              </a:ext>
            </a:extLst>
          </p:cNvPr>
          <p:cNvSpPr/>
          <p:nvPr/>
        </p:nvSpPr>
        <p:spPr>
          <a:xfrm>
            <a:off x="7313712" y="5885059"/>
            <a:ext cx="2479846" cy="461665"/>
          </a:xfrm>
          <a:prstGeom prst="rect">
            <a:avLst/>
          </a:prstGeom>
        </p:spPr>
        <p:txBody>
          <a:bodyPr wrap="none">
            <a:spAutoFit/>
          </a:bodyPr>
          <a:lstStyle/>
          <a:p>
            <a:pPr algn="ctr"/>
            <a:r>
              <a:rPr lang="en-US" altLang="zh-CN" sz="2400" dirty="0">
                <a:latin typeface="Centaur" panose="02030504050205020304" pitchFamily="18" charset="0"/>
              </a:rPr>
              <a:t>Note the error term</a:t>
            </a:r>
            <a:r>
              <a:rPr lang="en-US" sz="2400" dirty="0">
                <a:latin typeface="Centaur" panose="02030504050205020304" pitchFamily="18" charset="0"/>
              </a:rPr>
              <a:t>.</a:t>
            </a:r>
          </a:p>
        </p:txBody>
      </p:sp>
    </p:spTree>
    <p:extLst>
      <p:ext uri="{BB962C8B-B14F-4D97-AF65-F5344CB8AC3E}">
        <p14:creationId xmlns:p14="http://schemas.microsoft.com/office/powerpoint/2010/main" val="29412008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Function Reference: impulse">
            <a:extLst>
              <a:ext uri="{FF2B5EF4-FFF2-40B4-BE49-F238E27FC236}">
                <a16:creationId xmlns:a16="http://schemas.microsoft.com/office/drawing/2014/main" id="{0E1D8DE5-E28A-4024-931D-9B0BE91713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26"/>
          <a:stretch/>
        </p:blipFill>
        <p:spPr bwMode="auto">
          <a:xfrm>
            <a:off x="2908916" y="1856250"/>
            <a:ext cx="6013142" cy="4247147"/>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8">
            <a:extLst>
              <a:ext uri="{FF2B5EF4-FFF2-40B4-BE49-F238E27FC236}">
                <a16:creationId xmlns:a16="http://schemas.microsoft.com/office/drawing/2014/main" id="{810FD940-F80C-4E5B-B01D-8178622CF232}"/>
              </a:ext>
            </a:extLst>
          </p:cNvPr>
          <p:cNvSpPr txBox="1">
            <a:spLocks/>
          </p:cNvSpPr>
          <p:nvPr/>
        </p:nvSpPr>
        <p:spPr>
          <a:xfrm>
            <a:off x="2092200" y="882654"/>
            <a:ext cx="8007599" cy="67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latin typeface="Lato" panose="020F0502020204030203" pitchFamily="34" charset="0"/>
                <a:ea typeface="Source Sans Pro" panose="020B0503030403020204" pitchFamily="34" charset="0"/>
              </a:rPr>
              <a:t>Impulse-Response Function (IRF)</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27813148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scending into ML: Training and Loss | Machine Learning Crash Course">
            <a:extLst>
              <a:ext uri="{FF2B5EF4-FFF2-40B4-BE49-F238E27FC236}">
                <a16:creationId xmlns:a16="http://schemas.microsoft.com/office/drawing/2014/main" id="{801A44C5-EB8B-49DA-9BB8-49F557F2B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446" y="1912815"/>
            <a:ext cx="9097108" cy="30323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B359E2D-3213-4515-87F1-D7D7D8314CB1}"/>
              </a:ext>
            </a:extLst>
          </p:cNvPr>
          <p:cNvSpPr/>
          <p:nvPr/>
        </p:nvSpPr>
        <p:spPr>
          <a:xfrm>
            <a:off x="1054395" y="1026180"/>
            <a:ext cx="10083210"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spc="600" dirty="0">
                <a:solidFill>
                  <a:srgbClr val="C00000"/>
                </a:solidFill>
                <a:latin typeface="Bebas Neue" panose="020B0606020202050201" pitchFamily="34" charset="0"/>
                <a:ea typeface="Lato Black" panose="020F0502020204030203" pitchFamily="34" charset="0"/>
                <a:cs typeface="Lato Black" panose="020F0502020204030203" pitchFamily="34" charset="0"/>
              </a:rPr>
              <a:t>Recall:</a:t>
            </a:r>
            <a:r>
              <a:rPr lang="zh-CN" altLang="en-US" sz="2800" spc="600" dirty="0">
                <a:solidFill>
                  <a:srgbClr val="C00000"/>
                </a:solidFill>
                <a:latin typeface="Bebas Neue" panose="020B0606020202050201" pitchFamily="34" charset="0"/>
                <a:ea typeface="Lato Black" panose="020F0502020204030203" pitchFamily="34" charset="0"/>
                <a:cs typeface="Lato Black" panose="020F0502020204030203" pitchFamily="34" charset="0"/>
              </a:rPr>
              <a:t> </a:t>
            </a:r>
            <a:r>
              <a:rPr lang="en-US" altLang="zh-CN" sz="2800" spc="600" dirty="0">
                <a:solidFill>
                  <a:prstClr val="black"/>
                </a:solidFill>
                <a:latin typeface="Bebas Neue" panose="020B0606020202050201" pitchFamily="34" charset="0"/>
                <a:ea typeface="Lato Black" panose="020F0502020204030203" pitchFamily="34" charset="0"/>
                <a:cs typeface="Lato Black" panose="020F0502020204030203" pitchFamily="34" charset="0"/>
              </a:rPr>
              <a:t>Least</a:t>
            </a:r>
            <a:r>
              <a:rPr lang="zh-CN" altLang="en-US" sz="2800" spc="600" dirty="0">
                <a:solidFill>
                  <a:prstClr val="black"/>
                </a:solidFill>
                <a:latin typeface="Bebas Neue" panose="020B0606020202050201" pitchFamily="34" charset="0"/>
                <a:ea typeface="Lato Black" panose="020F0502020204030203" pitchFamily="34" charset="0"/>
                <a:cs typeface="Lato Black" panose="020F0502020204030203" pitchFamily="34" charset="0"/>
              </a:rPr>
              <a:t> </a:t>
            </a:r>
            <a:r>
              <a:rPr lang="en-US" altLang="zh-CN" sz="2800" spc="600" dirty="0">
                <a:solidFill>
                  <a:prstClr val="black"/>
                </a:solidFill>
                <a:latin typeface="Bebas Neue" panose="020B0606020202050201" pitchFamily="34" charset="0"/>
                <a:ea typeface="Lato Black" panose="020F0502020204030203" pitchFamily="34" charset="0"/>
                <a:cs typeface="Lato Black" panose="020F0502020204030203" pitchFamily="34" charset="0"/>
              </a:rPr>
              <a:t>Square</a:t>
            </a:r>
            <a:r>
              <a:rPr lang="zh-CN" altLang="en-US" sz="2800" spc="600" dirty="0">
                <a:solidFill>
                  <a:prstClr val="black"/>
                </a:solidFill>
                <a:latin typeface="Bebas Neue" panose="020B0606020202050201" pitchFamily="34" charset="0"/>
                <a:ea typeface="Lato Black" panose="020F0502020204030203" pitchFamily="34" charset="0"/>
                <a:cs typeface="Lato Black" panose="020F0502020204030203" pitchFamily="34" charset="0"/>
              </a:rPr>
              <a:t> </a:t>
            </a:r>
            <a:r>
              <a:rPr lang="en-US" altLang="zh-CN" sz="2800" spc="600" dirty="0">
                <a:solidFill>
                  <a:prstClr val="black"/>
                </a:solidFill>
                <a:latin typeface="Bebas Neue" panose="020B0606020202050201" pitchFamily="34" charset="0"/>
                <a:ea typeface="Lato Black" panose="020F0502020204030203" pitchFamily="34" charset="0"/>
                <a:cs typeface="Lato Black" panose="020F0502020204030203" pitchFamily="34" charset="0"/>
              </a:rPr>
              <a:t>Method</a:t>
            </a:r>
            <a:r>
              <a:rPr lang="zh-CN" altLang="en-US" sz="2800" spc="600" dirty="0">
                <a:solidFill>
                  <a:prstClr val="black"/>
                </a:solidFill>
                <a:latin typeface="Bebas Neue" panose="020B0606020202050201" pitchFamily="34" charset="0"/>
                <a:ea typeface="Lato Black" panose="020F0502020204030203" pitchFamily="34" charset="0"/>
                <a:cs typeface="Lato Black" panose="020F0502020204030203" pitchFamily="34" charset="0"/>
              </a:rPr>
              <a:t> </a:t>
            </a:r>
            <a:r>
              <a:rPr lang="en-US" altLang="zh-CN" sz="2800" spc="600" dirty="0">
                <a:solidFill>
                  <a:prstClr val="black"/>
                </a:solidFill>
                <a:latin typeface="Bebas Neue" panose="020B0606020202050201" pitchFamily="34" charset="0"/>
                <a:ea typeface="Lato Black" panose="020F0502020204030203" pitchFamily="34" charset="0"/>
                <a:cs typeface="Lato Black" panose="020F0502020204030203" pitchFamily="34" charset="0"/>
              </a:rPr>
              <a:t>&amp; Squared-Error</a:t>
            </a:r>
            <a:endParaRPr kumimoji="0" lang="en-US" altLang="zh-CN" sz="28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endParaRPr>
          </a:p>
        </p:txBody>
      </p:sp>
      <p:sp>
        <p:nvSpPr>
          <p:cNvPr id="5" name="Rectangle 4">
            <a:extLst>
              <a:ext uri="{FF2B5EF4-FFF2-40B4-BE49-F238E27FC236}">
                <a16:creationId xmlns:a16="http://schemas.microsoft.com/office/drawing/2014/main" id="{FFEF950E-E6C7-40B2-BFBA-D0B0AFD31480}"/>
              </a:ext>
            </a:extLst>
          </p:cNvPr>
          <p:cNvSpPr/>
          <p:nvPr/>
        </p:nvSpPr>
        <p:spPr>
          <a:xfrm>
            <a:off x="1509840" y="5370155"/>
            <a:ext cx="9172319" cy="461665"/>
          </a:xfrm>
          <a:prstGeom prst="rect">
            <a:avLst/>
          </a:prstGeom>
        </p:spPr>
        <p:txBody>
          <a:bodyPr wrap="none">
            <a:spAutoFit/>
          </a:bodyPr>
          <a:lstStyle/>
          <a:p>
            <a:r>
              <a:rPr lang="en-US" sz="2400" dirty="0">
                <a:latin typeface="Centaur" panose="02030504050205020304" pitchFamily="18" charset="0"/>
              </a:rPr>
              <a:t>Premise of such operation is that there’re </a:t>
            </a:r>
            <a:r>
              <a:rPr lang="en-US" sz="2400" dirty="0">
                <a:solidFill>
                  <a:srgbClr val="C00000"/>
                </a:solidFill>
                <a:latin typeface="Centaur" panose="02030504050205020304" pitchFamily="18" charset="0"/>
              </a:rPr>
              <a:t>no correlation between the error terms</a:t>
            </a:r>
            <a:r>
              <a:rPr lang="en-US" sz="2400" dirty="0">
                <a:latin typeface="Centaur" panose="02030504050205020304" pitchFamily="18" charset="0"/>
              </a:rPr>
              <a:t>.</a:t>
            </a:r>
          </a:p>
        </p:txBody>
      </p:sp>
    </p:spTree>
    <p:extLst>
      <p:ext uri="{BB962C8B-B14F-4D97-AF65-F5344CB8AC3E}">
        <p14:creationId xmlns:p14="http://schemas.microsoft.com/office/powerpoint/2010/main" val="1529176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90634B9-47B2-4F79-AF7F-CBA127069A30}"/>
              </a:ext>
            </a:extLst>
          </p:cNvPr>
          <p:cNvCxnSpPr>
            <a:cxnSpLocks/>
            <a:stCxn id="10" idx="4"/>
          </p:cNvCxnSpPr>
          <p:nvPr/>
        </p:nvCxnSpPr>
        <p:spPr>
          <a:xfrm>
            <a:off x="2632016" y="2525454"/>
            <a:ext cx="10886" cy="43325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CEE7EBD-3C66-47A0-9E58-4DC202D4BC8C}"/>
              </a:ext>
            </a:extLst>
          </p:cNvPr>
          <p:cNvGrpSpPr/>
          <p:nvPr/>
        </p:nvGrpSpPr>
        <p:grpSpPr>
          <a:xfrm>
            <a:off x="2911948" y="1471614"/>
            <a:ext cx="6427433" cy="2073608"/>
            <a:chOff x="3367684" y="1471614"/>
            <a:chExt cx="5274199" cy="2073608"/>
          </a:xfrm>
        </p:grpSpPr>
        <p:sp>
          <p:nvSpPr>
            <p:cNvPr id="3" name="TextBox 2">
              <a:extLst>
                <a:ext uri="{FF2B5EF4-FFF2-40B4-BE49-F238E27FC236}">
                  <a16:creationId xmlns:a16="http://schemas.microsoft.com/office/drawing/2014/main" id="{D0680014-6C4C-418E-A4A7-90FEAAD22026}"/>
                </a:ext>
              </a:extLst>
            </p:cNvPr>
            <p:cNvSpPr txBox="1"/>
            <p:nvPr/>
          </p:nvSpPr>
          <p:spPr>
            <a:xfrm>
              <a:off x="3367684" y="2898891"/>
              <a:ext cx="527419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Jargons Clarification</a:t>
              </a:r>
            </a:p>
          </p:txBody>
        </p:sp>
        <p:sp>
          <p:nvSpPr>
            <p:cNvPr id="8" name="TextBox 7">
              <a:extLst>
                <a:ext uri="{FF2B5EF4-FFF2-40B4-BE49-F238E27FC236}">
                  <a16:creationId xmlns:a16="http://schemas.microsoft.com/office/drawing/2014/main" id="{6634F048-732C-4A5E-8100-838CD005468A}"/>
                </a:ext>
              </a:extLst>
            </p:cNvPr>
            <p:cNvSpPr txBox="1"/>
            <p:nvPr/>
          </p:nvSpPr>
          <p:spPr bwMode="auto">
            <a:xfrm>
              <a:off x="6284685" y="1471614"/>
              <a:ext cx="184731"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grpSp>
      <p:sp>
        <p:nvSpPr>
          <p:cNvPr id="10" name="Oval 9">
            <a:extLst>
              <a:ext uri="{FF2B5EF4-FFF2-40B4-BE49-F238E27FC236}">
                <a16:creationId xmlns:a16="http://schemas.microsoft.com/office/drawing/2014/main" id="{3640786A-B4B9-47C7-AA3E-1570E1EB9D17}"/>
              </a:ext>
            </a:extLst>
          </p:cNvPr>
          <p:cNvSpPr/>
          <p:nvPr/>
        </p:nvSpPr>
        <p:spPr>
          <a:xfrm>
            <a:off x="1833299" y="928021"/>
            <a:ext cx="1597433" cy="159743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p:txBody>
      </p:sp>
      <p:sp>
        <p:nvSpPr>
          <p:cNvPr id="12" name="Oval 11">
            <a:extLst>
              <a:ext uri="{FF2B5EF4-FFF2-40B4-BE49-F238E27FC236}">
                <a16:creationId xmlns:a16="http://schemas.microsoft.com/office/drawing/2014/main" id="{0587C4F9-B72D-4A78-B2D6-7292D5202FE9}"/>
              </a:ext>
            </a:extLst>
          </p:cNvPr>
          <p:cNvSpPr/>
          <p:nvPr/>
        </p:nvSpPr>
        <p:spPr>
          <a:xfrm>
            <a:off x="2502936" y="3079158"/>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p:txBody>
      </p:sp>
      <p:sp>
        <p:nvSpPr>
          <p:cNvPr id="18" name="TextBox 17">
            <a:extLst>
              <a:ext uri="{FF2B5EF4-FFF2-40B4-BE49-F238E27FC236}">
                <a16:creationId xmlns:a16="http://schemas.microsoft.com/office/drawing/2014/main" id="{C05EFCB4-E29C-48E5-859C-E4F1A50955C2}"/>
              </a:ext>
            </a:extLst>
          </p:cNvPr>
          <p:cNvSpPr txBox="1"/>
          <p:nvPr/>
        </p:nvSpPr>
        <p:spPr>
          <a:xfrm>
            <a:off x="3049922" y="3783577"/>
            <a:ext cx="7283938" cy="304698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Unsupervised Learning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Clustering Task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en-US" sz="2400" dirty="0">
                <a:solidFill>
                  <a:srgbClr val="C00000"/>
                </a:solidFill>
                <a:ea typeface="等线" panose="02010600030101010101" pitchFamily="2" charset="-122"/>
              </a:rPr>
              <a:t>Discriminative Model &amp; Generative Model</a:t>
            </a:r>
            <a:endParaRPr lang="en-US" sz="2400" dirty="0">
              <a:solidFill>
                <a:srgbClr val="C0000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endParaRPr>
          </a:p>
          <a:p>
            <a:pPr marL="342900" lvl="0" indent="-342900">
              <a:buFont typeface="Arial" panose="020B0604020202020204" pitchFamily="34" charset="0"/>
              <a:buChar char="•"/>
              <a:defRPr/>
            </a:pPr>
            <a:r>
              <a:rPr lang="en-US" sz="2400" dirty="0">
                <a:solidFill>
                  <a:schemeClr val="bg1">
                    <a:lumMod val="75000"/>
                  </a:schemeClr>
                </a:solidFill>
                <a:ea typeface="等线" panose="02010600030101010101" pitchFamily="2" charset="-122"/>
              </a:rPr>
              <a:t>Dimensionality Reduction &amp; Manifold </a:t>
            </a:r>
            <a:r>
              <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rPr>
              <a:t>Learning</a:t>
            </a: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3B08852D-14FD-44E7-B5BE-A6553CE8813C}"/>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4052" r="3847" b="29887"/>
          <a:stretch/>
        </p:blipFill>
        <p:spPr bwMode="auto">
          <a:xfrm>
            <a:off x="2100218" y="1239866"/>
            <a:ext cx="1085368" cy="97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1525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FEF52F0-4A2F-4910-86B0-F05F6108B284}"/>
              </a:ext>
            </a:extLst>
          </p:cNvPr>
          <p:cNvGrpSpPr/>
          <p:nvPr/>
        </p:nvGrpSpPr>
        <p:grpSpPr>
          <a:xfrm>
            <a:off x="3414338" y="1913762"/>
            <a:ext cx="5486401" cy="2728636"/>
            <a:chOff x="3355759" y="2064682"/>
            <a:chExt cx="5486401" cy="2728636"/>
          </a:xfrm>
        </p:grpSpPr>
        <p:pic>
          <p:nvPicPr>
            <p:cNvPr id="3" name="Picture 2">
              <a:extLst>
                <a:ext uri="{FF2B5EF4-FFF2-40B4-BE49-F238E27FC236}">
                  <a16:creationId xmlns:a16="http://schemas.microsoft.com/office/drawing/2014/main" id="{D92DF0EF-154C-4C6A-B61B-B15039FC97AD}"/>
                </a:ext>
              </a:extLst>
            </p:cNvPr>
            <p:cNvPicPr>
              <a:picLocks noChangeAspect="1"/>
            </p:cNvPicPr>
            <p:nvPr/>
          </p:nvPicPr>
          <p:blipFill rotWithShape="1">
            <a:blip r:embed="rId2"/>
            <a:srcRect l="19281" t="38889" r="50087" b="34028"/>
            <a:stretch/>
          </p:blipFill>
          <p:spPr>
            <a:xfrm>
              <a:off x="3355759" y="2064682"/>
              <a:ext cx="5486401" cy="2728636"/>
            </a:xfrm>
            <a:prstGeom prst="rect">
              <a:avLst/>
            </a:prstGeom>
          </p:spPr>
        </p:pic>
        <p:sp>
          <p:nvSpPr>
            <p:cNvPr id="4" name="Isosceles Triangle 3">
              <a:extLst>
                <a:ext uri="{FF2B5EF4-FFF2-40B4-BE49-F238E27FC236}">
                  <a16:creationId xmlns:a16="http://schemas.microsoft.com/office/drawing/2014/main" id="{5991A1A3-18C0-4B44-ADDF-B14084998CC0}"/>
                </a:ext>
              </a:extLst>
            </p:cNvPr>
            <p:cNvSpPr/>
            <p:nvPr/>
          </p:nvSpPr>
          <p:spPr>
            <a:xfrm>
              <a:off x="3577701" y="2166152"/>
              <a:ext cx="4527612" cy="2530136"/>
            </a:xfrm>
            <a:prstGeom prst="triangle">
              <a:avLst>
                <a:gd name="adj" fmla="val 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D125022-0D8A-4F96-A419-B3DED676248B}"/>
              </a:ext>
            </a:extLst>
          </p:cNvPr>
          <p:cNvSpPr/>
          <p:nvPr/>
        </p:nvSpPr>
        <p:spPr>
          <a:xfrm>
            <a:off x="5077996" y="857505"/>
            <a:ext cx="203600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a:noFill/>
                </a:ln>
                <a:effectLst/>
                <a:uLnTx/>
                <a:uFillTx/>
                <a:latin typeface="Bebas Neue" panose="020B0606020202050201" pitchFamily="34" charset="0"/>
                <a:ea typeface="Lato Black" panose="020F0502020204030203" pitchFamily="34" charset="0"/>
                <a:cs typeface="Lato Black" panose="020F0502020204030203" pitchFamily="34" charset="0"/>
              </a:rPr>
              <a:t>What if</a:t>
            </a:r>
            <a:r>
              <a:rPr lang="en-US" altLang="zh-CN" sz="2800" spc="600" dirty="0">
                <a:latin typeface="Bebas Neue" panose="020B0606020202050201" pitchFamily="34" charset="0"/>
                <a:ea typeface="Lato Black" panose="020F0502020204030203" pitchFamily="34" charset="0"/>
                <a:cs typeface="Lato Black" panose="020F0502020204030203" pitchFamily="34" charset="0"/>
              </a:rPr>
              <a:t>?</a:t>
            </a:r>
            <a:endParaRPr kumimoji="0" lang="en-US" altLang="zh-CN" sz="2800" b="0" i="0" u="none" strike="noStrike" kern="1200" cap="none" spc="600" normalizeH="0" baseline="0" noProof="0" dirty="0">
              <a:ln>
                <a:noFill/>
              </a:ln>
              <a:effectLst/>
              <a:uLnTx/>
              <a:uFillTx/>
              <a:latin typeface="Bebas Neue" panose="020B0606020202050201" pitchFamily="34" charset="0"/>
              <a:ea typeface="Lato Black" panose="020F0502020204030203" pitchFamily="34" charset="0"/>
              <a:cs typeface="Lato Black" panose="020F0502020204030203" pitchFamily="34" charset="0"/>
            </a:endParaRPr>
          </a:p>
        </p:txBody>
      </p:sp>
      <p:sp>
        <p:nvSpPr>
          <p:cNvPr id="8" name="Rectangle 7">
            <a:extLst>
              <a:ext uri="{FF2B5EF4-FFF2-40B4-BE49-F238E27FC236}">
                <a16:creationId xmlns:a16="http://schemas.microsoft.com/office/drawing/2014/main" id="{3845E3DA-29ED-4849-9C37-91BA491E37F5}"/>
              </a:ext>
            </a:extLst>
          </p:cNvPr>
          <p:cNvSpPr/>
          <p:nvPr/>
        </p:nvSpPr>
        <p:spPr>
          <a:xfrm>
            <a:off x="1568541" y="5538830"/>
            <a:ext cx="9054915" cy="461665"/>
          </a:xfrm>
          <a:prstGeom prst="rect">
            <a:avLst/>
          </a:prstGeom>
        </p:spPr>
        <p:txBody>
          <a:bodyPr wrap="none">
            <a:spAutoFit/>
          </a:bodyPr>
          <a:lstStyle/>
          <a:p>
            <a:pPr algn="ctr"/>
            <a:r>
              <a:rPr lang="en-US" altLang="zh-CN" sz="2400" dirty="0">
                <a:latin typeface="Centaur" panose="02030504050205020304" pitchFamily="18" charset="0"/>
              </a:rPr>
              <a:t>In this case, we’re unable to infer the IRF as the shock itself is </a:t>
            </a:r>
            <a:r>
              <a:rPr lang="en-US" altLang="zh-CN" sz="2400" dirty="0">
                <a:solidFill>
                  <a:srgbClr val="C00000"/>
                </a:solidFill>
                <a:latin typeface="Centaur" panose="02030504050205020304" pitchFamily="18" charset="0"/>
              </a:rPr>
              <a:t>not a pure shock</a:t>
            </a:r>
            <a:r>
              <a:rPr lang="en-US" sz="2400" dirty="0">
                <a:latin typeface="Centaur" panose="02030504050205020304" pitchFamily="18" charset="0"/>
              </a:rPr>
              <a:t>.</a:t>
            </a:r>
          </a:p>
        </p:txBody>
      </p:sp>
      <p:sp>
        <p:nvSpPr>
          <p:cNvPr id="9" name="TextBox 8">
            <a:extLst>
              <a:ext uri="{FF2B5EF4-FFF2-40B4-BE49-F238E27FC236}">
                <a16:creationId xmlns:a16="http://schemas.microsoft.com/office/drawing/2014/main" id="{675FFA1F-FB7C-40C5-9538-41DF26D2B9A5}"/>
              </a:ext>
            </a:extLst>
          </p:cNvPr>
          <p:cNvSpPr txBox="1"/>
          <p:nvPr/>
        </p:nvSpPr>
        <p:spPr>
          <a:xfrm>
            <a:off x="5535242" y="4642398"/>
            <a:ext cx="729687" cy="707886"/>
          </a:xfrm>
          <a:prstGeom prst="rect">
            <a:avLst/>
          </a:prstGeom>
          <a:noFill/>
        </p:spPr>
        <p:txBody>
          <a:bodyPr wrap="none" rtlCol="0">
            <a:spAutoFit/>
          </a:bodyPr>
          <a:lstStyle/>
          <a:p>
            <a:r>
              <a:rPr lang="en-US" sz="4000" dirty="0">
                <a:latin typeface="Cambria Math" panose="02040503050406030204" pitchFamily="18" charset="0"/>
                <a:ea typeface="Cambria Math" panose="02040503050406030204" pitchFamily="18" charset="0"/>
                <a:cs typeface="Calibri" panose="020F0502020204030204" pitchFamily="34" charset="0"/>
              </a:rPr>
              <a:t>ǂ 0</a:t>
            </a:r>
            <a:endParaRPr lang="en-US" sz="4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6605434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E4D9CAE7-8DDB-41A5-A8EB-CFBCA5EB780C}"/>
              </a:ext>
            </a:extLst>
          </p:cNvPr>
          <p:cNvSpPr txBox="1">
            <a:spLocks/>
          </p:cNvSpPr>
          <p:nvPr/>
        </p:nvSpPr>
        <p:spPr>
          <a:xfrm>
            <a:off x="1312800" y="980348"/>
            <a:ext cx="9566400" cy="6705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latin typeface="Lato" panose="020F0502020204030203" pitchFamily="34" charset="0"/>
                <a:ea typeface="Source Sans Pro" panose="020B0503030403020204" pitchFamily="34" charset="0"/>
              </a:rPr>
              <a:t>Cholesky (LDLT) Decomposition &amp; Structural Shock</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D15F602B-6B62-4076-8982-26F49EED9865}"/>
              </a:ext>
            </a:extLst>
          </p:cNvPr>
          <p:cNvPicPr>
            <a:picLocks noChangeAspect="1"/>
          </p:cNvPicPr>
          <p:nvPr/>
        </p:nvPicPr>
        <p:blipFill rotWithShape="1">
          <a:blip r:embed="rId2"/>
          <a:srcRect l="14297" t="43750" r="50625" b="36250"/>
          <a:stretch/>
        </p:blipFill>
        <p:spPr>
          <a:xfrm>
            <a:off x="2437568" y="2781299"/>
            <a:ext cx="7246672" cy="2324101"/>
          </a:xfrm>
          <a:prstGeom prst="rect">
            <a:avLst/>
          </a:prstGeom>
        </p:spPr>
      </p:pic>
      <p:sp>
        <p:nvSpPr>
          <p:cNvPr id="5" name="Rectangle 4">
            <a:extLst>
              <a:ext uri="{FF2B5EF4-FFF2-40B4-BE49-F238E27FC236}">
                <a16:creationId xmlns:a16="http://schemas.microsoft.com/office/drawing/2014/main" id="{B48CC72C-9765-4B27-8D92-7D3210032880}"/>
              </a:ext>
            </a:extLst>
          </p:cNvPr>
          <p:cNvSpPr/>
          <p:nvPr/>
        </p:nvSpPr>
        <p:spPr>
          <a:xfrm>
            <a:off x="5700943" y="2652759"/>
            <a:ext cx="1785707" cy="1404891"/>
          </a:xfrm>
          <a:prstGeom prst="rect">
            <a:avLst/>
          </a:prstGeom>
          <a:solidFill>
            <a:schemeClr val="accent2">
              <a:lumMod val="20000"/>
              <a:lumOff val="8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1F60FA3-EFE9-4792-A1CA-D5E2DD4C04F9}"/>
              </a:ext>
            </a:extLst>
          </p:cNvPr>
          <p:cNvSpPr/>
          <p:nvPr/>
        </p:nvSpPr>
        <p:spPr>
          <a:xfrm>
            <a:off x="5282122" y="2208406"/>
            <a:ext cx="2623347" cy="461665"/>
          </a:xfrm>
          <a:prstGeom prst="rect">
            <a:avLst/>
          </a:prstGeom>
        </p:spPr>
        <p:txBody>
          <a:bodyPr wrap="none">
            <a:spAutoFit/>
          </a:bodyPr>
          <a:lstStyle/>
          <a:p>
            <a:pPr algn="ctr"/>
            <a:r>
              <a:rPr lang="en-US" altLang="zh-CN" sz="2400" dirty="0" err="1">
                <a:latin typeface="Centaur" panose="02030504050205020304" pitchFamily="18" charset="0"/>
              </a:rPr>
              <a:t>a.k.a</a:t>
            </a:r>
            <a:r>
              <a:rPr lang="zh-CN" altLang="en-US" sz="2400" dirty="0">
                <a:latin typeface="Centaur" panose="02030504050205020304" pitchFamily="18" charset="0"/>
              </a:rPr>
              <a:t> </a:t>
            </a:r>
            <a:r>
              <a:rPr lang="en-US" altLang="zh-CN" sz="2400" dirty="0">
                <a:latin typeface="Centaur" panose="02030504050205020304" pitchFamily="18" charset="0"/>
              </a:rPr>
              <a:t>Structural Shock</a:t>
            </a:r>
            <a:endParaRPr lang="en-US" sz="2400" dirty="0">
              <a:latin typeface="Centaur" panose="02030504050205020304" pitchFamily="18" charset="0"/>
            </a:endParaRPr>
          </a:p>
        </p:txBody>
      </p:sp>
    </p:spTree>
    <p:extLst>
      <p:ext uri="{BB962C8B-B14F-4D97-AF65-F5344CB8AC3E}">
        <p14:creationId xmlns:p14="http://schemas.microsoft.com/office/powerpoint/2010/main" val="34919941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istorical Decomposition of Cycle Components (a) Real GDP | Download  Scientific Diagram">
            <a:extLst>
              <a:ext uri="{FF2B5EF4-FFF2-40B4-BE49-F238E27FC236}">
                <a16:creationId xmlns:a16="http://schemas.microsoft.com/office/drawing/2014/main" id="{F03CDE99-9847-473E-A308-0308F1A0A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271575"/>
            <a:ext cx="809625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765FA36E-231E-42CB-A026-0B2BE38D19CA}"/>
              </a:ext>
            </a:extLst>
          </p:cNvPr>
          <p:cNvSpPr txBox="1">
            <a:spLocks/>
          </p:cNvSpPr>
          <p:nvPr/>
        </p:nvSpPr>
        <p:spPr>
          <a:xfrm>
            <a:off x="1312800" y="1175656"/>
            <a:ext cx="9566400" cy="67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latin typeface="Lato" panose="020F0502020204030203" pitchFamily="34" charset="0"/>
                <a:ea typeface="Source Sans Pro" panose="020B0503030403020204" pitchFamily="34" charset="0"/>
              </a:rPr>
              <a:t>Structural VAR &amp; Historical Decomposition</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31501040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ristopher A. Sims | Biography, Nobel Prize, &amp; Facts | Britannica">
            <a:extLst>
              <a:ext uri="{FF2B5EF4-FFF2-40B4-BE49-F238E27FC236}">
                <a16:creationId xmlns:a16="http://schemas.microsoft.com/office/drawing/2014/main" id="{25A8C9B9-998C-4A7C-8BD6-61BB9EA83AB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4775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BB2007D7-765B-4305-B8E6-486F55F03139}"/>
              </a:ext>
            </a:extLst>
          </p:cNvPr>
          <p:cNvSpPr txBox="1">
            <a:spLocks/>
          </p:cNvSpPr>
          <p:nvPr/>
        </p:nvSpPr>
        <p:spPr>
          <a:xfrm>
            <a:off x="4659791" y="1988260"/>
            <a:ext cx="7646503" cy="19179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latin typeface="Lato" panose="020F0502020204030203" pitchFamily="34" charset="0"/>
                <a:ea typeface="Source Sans Pro" panose="020B0503030403020204" pitchFamily="34" charset="0"/>
              </a:rPr>
              <a:t>Christopher A. Sims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latin typeface="Lato" panose="020F0502020204030203" pitchFamily="34" charset="0"/>
                <a:ea typeface="Source Sans Pro" panose="020B0503030403020204" pitchFamily="34" charset="0"/>
              </a:rPr>
              <a:t>&amp;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latin typeface="Lato" panose="020F0502020204030203" pitchFamily="34" charset="0"/>
                <a:ea typeface="Source Sans Pro" panose="020B0503030403020204" pitchFamily="34" charset="0"/>
              </a:rPr>
              <a:t>Vector Autoregressive Model (VAR)</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42852248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3BE31530-2F26-4D37-BC3D-164A7392FC0A}"/>
              </a:ext>
            </a:extLst>
          </p:cNvPr>
          <p:cNvSpPr txBox="1">
            <a:spLocks/>
          </p:cNvSpPr>
          <p:nvPr/>
        </p:nvSpPr>
        <p:spPr>
          <a:xfrm>
            <a:off x="197903" y="865096"/>
            <a:ext cx="11796190" cy="999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cs typeface="+mn-cs"/>
              </a:rPr>
              <a:t>Questionable Procedure: Exploratory Structural Modelling</a:t>
            </a:r>
            <a:endParaRPr kumimoji="0" lang="en-US" altLang="zh-CN" b="0" i="0" u="none" strike="noStrike" kern="1200" cap="none" spc="300" normalizeH="0" baseline="0" noProof="0" dirty="0">
              <a:ln>
                <a:noFill/>
              </a:ln>
              <a:effectLst/>
              <a:uLnTx/>
              <a:uFillTx/>
              <a:latin typeface="Lato" panose="020F0502020204030203" pitchFamily="34" charset="0"/>
              <a:ea typeface="Source Sans Pro" panose="020B0503030403020204" pitchFamily="34" charset="0"/>
            </a:endParaRPr>
          </a:p>
        </p:txBody>
      </p:sp>
      <p:sp>
        <p:nvSpPr>
          <p:cNvPr id="5" name="Rectangle 4">
            <a:extLst>
              <a:ext uri="{FF2B5EF4-FFF2-40B4-BE49-F238E27FC236}">
                <a16:creationId xmlns:a16="http://schemas.microsoft.com/office/drawing/2014/main" id="{95246076-8533-47B4-965C-3501F093D245}"/>
              </a:ext>
            </a:extLst>
          </p:cNvPr>
          <p:cNvSpPr/>
          <p:nvPr/>
        </p:nvSpPr>
        <p:spPr>
          <a:xfrm>
            <a:off x="2222374" y="2230532"/>
            <a:ext cx="7747247" cy="461665"/>
          </a:xfrm>
          <a:prstGeom prst="rect">
            <a:avLst/>
          </a:prstGeom>
        </p:spPr>
        <p:txBody>
          <a:bodyPr wrap="square">
            <a:spAutoFit/>
          </a:bodyPr>
          <a:lstStyle/>
          <a:p>
            <a:pPr algn="ctr"/>
            <a:r>
              <a:rPr lang="en-US" sz="2400" dirty="0">
                <a:solidFill>
                  <a:srgbClr val="333333"/>
                </a:solidFill>
                <a:latin typeface="Centaur" panose="02030504050205020304" pitchFamily="18" charset="0"/>
              </a:rPr>
              <a:t>“EDA is </a:t>
            </a:r>
            <a:r>
              <a:rPr lang="en-US" sz="2400" dirty="0">
                <a:solidFill>
                  <a:srgbClr val="C00000"/>
                </a:solidFill>
                <a:latin typeface="Centaur" panose="02030504050205020304" pitchFamily="18" charset="0"/>
              </a:rPr>
              <a:t>not “fishing” or “torturing” </a:t>
            </a:r>
            <a:r>
              <a:rPr lang="en-US" sz="2400" dirty="0">
                <a:solidFill>
                  <a:srgbClr val="333333"/>
                </a:solidFill>
                <a:latin typeface="Centaur" panose="02030504050205020304" pitchFamily="18" charset="0"/>
              </a:rPr>
              <a:t>the data set until it confesses.”</a:t>
            </a:r>
            <a:endParaRPr lang="en-US" sz="2400" dirty="0">
              <a:latin typeface="Centaur" panose="02030504050205020304" pitchFamily="18" charset="0"/>
            </a:endParaRPr>
          </a:p>
        </p:txBody>
      </p:sp>
      <p:sp>
        <p:nvSpPr>
          <p:cNvPr id="6" name="Rectangle 5">
            <a:extLst>
              <a:ext uri="{FF2B5EF4-FFF2-40B4-BE49-F238E27FC236}">
                <a16:creationId xmlns:a16="http://schemas.microsoft.com/office/drawing/2014/main" id="{7F19C660-943C-4CBE-821F-A28CC1B6AEE9}"/>
              </a:ext>
            </a:extLst>
          </p:cNvPr>
          <p:cNvSpPr/>
          <p:nvPr/>
        </p:nvSpPr>
        <p:spPr>
          <a:xfrm>
            <a:off x="2222374" y="3057864"/>
            <a:ext cx="7747247" cy="1938992"/>
          </a:xfrm>
          <a:prstGeom prst="rect">
            <a:avLst/>
          </a:prstGeom>
        </p:spPr>
        <p:txBody>
          <a:bodyPr wrap="square">
            <a:spAutoFit/>
          </a:bodyPr>
          <a:lstStyle/>
          <a:p>
            <a:pPr algn="just"/>
            <a:r>
              <a:rPr lang="en-US" sz="2400" dirty="0">
                <a:solidFill>
                  <a:srgbClr val="333333"/>
                </a:solidFill>
                <a:latin typeface="Centaur" panose="02030504050205020304" pitchFamily="18" charset="0"/>
              </a:rPr>
              <a:t>“Because EDA endorses open-mindedness and triangulation, it is not a standalone approach. Rather, it complements traditional confirmatory data analysis (CDA) by </a:t>
            </a:r>
            <a:r>
              <a:rPr lang="en-US" sz="2400" dirty="0">
                <a:solidFill>
                  <a:srgbClr val="C00000"/>
                </a:solidFill>
                <a:latin typeface="Centaur" panose="02030504050205020304" pitchFamily="18" charset="0"/>
              </a:rPr>
              <a:t>generating a working hypothesis</a:t>
            </a:r>
            <a:r>
              <a:rPr lang="en-US" sz="2400" dirty="0">
                <a:solidFill>
                  <a:srgbClr val="333333"/>
                </a:solidFill>
                <a:latin typeface="Centaur" panose="02030504050205020304" pitchFamily="18" charset="0"/>
              </a:rPr>
              <a:t>, as well as </a:t>
            </a:r>
            <a:r>
              <a:rPr lang="en-US" sz="2400" dirty="0">
                <a:solidFill>
                  <a:srgbClr val="C00000"/>
                </a:solidFill>
                <a:latin typeface="Centaur" panose="02030504050205020304" pitchFamily="18" charset="0"/>
              </a:rPr>
              <a:t>spotting outliers</a:t>
            </a:r>
            <a:r>
              <a:rPr lang="en-US" sz="2400" dirty="0">
                <a:solidFill>
                  <a:srgbClr val="333333"/>
                </a:solidFill>
                <a:latin typeface="Centaur" panose="02030504050205020304" pitchFamily="18" charset="0"/>
              </a:rPr>
              <a:t> and </a:t>
            </a:r>
            <a:r>
              <a:rPr lang="en-US" sz="2400" dirty="0">
                <a:solidFill>
                  <a:srgbClr val="C00000"/>
                </a:solidFill>
                <a:latin typeface="Centaur" panose="02030504050205020304" pitchFamily="18" charset="0"/>
              </a:rPr>
              <a:t>assumption violations </a:t>
            </a:r>
            <a:r>
              <a:rPr lang="en-US" sz="2400" dirty="0">
                <a:solidFill>
                  <a:srgbClr val="333333"/>
                </a:solidFill>
                <a:latin typeface="Centaur" panose="02030504050205020304" pitchFamily="18" charset="0"/>
              </a:rPr>
              <a:t>that might invalidate CDA.”</a:t>
            </a:r>
            <a:endParaRPr lang="en-US" sz="2400" dirty="0">
              <a:latin typeface="Centaur" panose="02030504050205020304" pitchFamily="18" charset="0"/>
            </a:endParaRPr>
          </a:p>
        </p:txBody>
      </p:sp>
      <p:sp>
        <p:nvSpPr>
          <p:cNvPr id="7" name="Rectangle 2">
            <a:extLst>
              <a:ext uri="{FF2B5EF4-FFF2-40B4-BE49-F238E27FC236}">
                <a16:creationId xmlns:a16="http://schemas.microsoft.com/office/drawing/2014/main" id="{CD49556E-0677-4A98-A0B1-CF9CB0AC5ED1}"/>
              </a:ext>
            </a:extLst>
          </p:cNvPr>
          <p:cNvSpPr>
            <a:spLocks noChangeArrowheads="1"/>
          </p:cNvSpPr>
          <p:nvPr/>
        </p:nvSpPr>
        <p:spPr bwMode="auto">
          <a:xfrm>
            <a:off x="4792214" y="5362523"/>
            <a:ext cx="51774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1740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333333"/>
                </a:solidFill>
                <a:effectLst/>
                <a:latin typeface="Centaur" panose="02030504050205020304" pitchFamily="18" charset="0"/>
                <a:cs typeface="Arial" panose="020B0604020202020204" pitchFamily="34" charset="0"/>
              </a:rPr>
              <a:t>Adapted from </a:t>
            </a:r>
            <a:r>
              <a:rPr kumimoji="0" lang="en-US" altLang="en-US" i="1" u="none" strike="noStrike" cap="none" normalizeH="0" baseline="0" dirty="0">
                <a:ln>
                  <a:noFill/>
                </a:ln>
                <a:solidFill>
                  <a:srgbClr val="333333"/>
                </a:solidFill>
                <a:effectLst/>
                <a:latin typeface="Centaur" panose="02030504050205020304" pitchFamily="18" charset="0"/>
                <a:cs typeface="Arial" panose="020B0604020202020204" pitchFamily="34" charset="0"/>
                <a:hlinkClick r:id="rId2"/>
              </a:rPr>
              <a:t>Exploratory Data Analysis</a:t>
            </a:r>
            <a:r>
              <a:rPr lang="en-US" altLang="en-US" i="1" dirty="0">
                <a:latin typeface="Centaur" panose="02030504050205020304" pitchFamily="18" charset="0"/>
                <a:cs typeface="Arial" panose="020B0604020202020204" pitchFamily="34" charset="0"/>
                <a:hlinkClick r:id="rId2"/>
              </a:rPr>
              <a:t> – Chong Ho Yu</a:t>
            </a:r>
            <a:endParaRPr kumimoji="0" lang="en-US" altLang="en-US" i="1" u="none" strike="noStrike" cap="none" normalizeH="0" baseline="0" dirty="0">
              <a:ln>
                <a:noFill/>
              </a:ln>
              <a:solidFill>
                <a:srgbClr val="333333"/>
              </a:solidFill>
              <a:effectLst/>
              <a:latin typeface="Centaur" panose="02030504050205020304" pitchFamily="18" charset="0"/>
              <a:cs typeface="Arial" panose="020B0604020202020204" pitchFamily="34" charset="0"/>
            </a:endParaRPr>
          </a:p>
        </p:txBody>
      </p:sp>
    </p:spTree>
    <p:extLst>
      <p:ext uri="{BB962C8B-B14F-4D97-AF65-F5344CB8AC3E}">
        <p14:creationId xmlns:p14="http://schemas.microsoft.com/office/powerpoint/2010/main" val="15880859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Rectangle 5"/>
          <p:cNvSpPr/>
          <p:nvPr/>
        </p:nvSpPr>
        <p:spPr>
          <a:xfrm>
            <a:off x="0" y="3030396"/>
            <a:ext cx="12329065" cy="2759671"/>
          </a:xfrm>
          <a:prstGeom prst="rect">
            <a:avLst/>
          </a:prstGeom>
          <a:solidFill>
            <a:srgbClr val="1E1E1E"/>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Helvetica"/>
              <a:ea typeface="+mn-ea"/>
              <a:cs typeface="Helvetica"/>
            </a:endParaRPr>
          </a:p>
        </p:txBody>
      </p:sp>
      <p:sp>
        <p:nvSpPr>
          <p:cNvPr id="698" name="TextBox 4"/>
          <p:cNvSpPr txBox="1"/>
          <p:nvPr/>
        </p:nvSpPr>
        <p:spPr>
          <a:xfrm>
            <a:off x="1166830" y="3006226"/>
            <a:ext cx="3780092" cy="2783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700">
                <a:solidFill>
                  <a:srgbClr val="FFFFFF"/>
                </a:solidFill>
                <a:latin typeface="Montserrat Bold"/>
                <a:ea typeface="Montserrat Bold"/>
                <a:cs typeface="Montserrat Bold"/>
                <a:sym typeface="Montserrat 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8700" b="0" i="0" u="none" strike="noStrike" kern="1200" cap="none" spc="0" normalizeH="0" baseline="0" noProof="0" dirty="0">
                <a:ln>
                  <a:noFill/>
                </a:ln>
                <a:solidFill>
                  <a:srgbClr val="FFFFFF"/>
                </a:solidFill>
                <a:effectLst/>
                <a:uLnTx/>
                <a:uFillTx/>
                <a:latin typeface="Montserrat Bold"/>
                <a:sym typeface="Montserrat Bold"/>
              </a:rPr>
              <a:t>Thank You</a:t>
            </a:r>
          </a:p>
        </p:txBody>
      </p:sp>
      <p:sp>
        <p:nvSpPr>
          <p:cNvPr id="699" name="TextBox 5"/>
          <p:cNvSpPr txBox="1"/>
          <p:nvPr/>
        </p:nvSpPr>
        <p:spPr>
          <a:xfrm>
            <a:off x="1166830" y="4257175"/>
            <a:ext cx="4430473" cy="281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spc="600">
                <a:solidFill>
                  <a:srgbClr val="FFFFFF"/>
                </a:solidFill>
                <a:latin typeface="Lato Semibold"/>
                <a:ea typeface="Lato Semibold"/>
                <a:cs typeface="Lato Semibold"/>
                <a:sym typeface="Lato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600" normalizeH="0" baseline="0" noProof="0" dirty="0">
                <a:ln>
                  <a:noFill/>
                </a:ln>
                <a:solidFill>
                  <a:srgbClr val="FFFFFF"/>
                </a:solidFill>
                <a:effectLst/>
                <a:uLnTx/>
                <a:uFillTx/>
                <a:latin typeface="Lato Semibold"/>
                <a:sym typeface="Lato Semibold"/>
              </a:rPr>
              <a:t>FOR WATCHING AND LISTENING</a:t>
            </a:r>
          </a:p>
        </p:txBody>
      </p:sp>
      <p:pic>
        <p:nvPicPr>
          <p:cNvPr id="4" name="Picture Placeholder 3" descr="A close up of a black background&#10;&#10;Description automatically generated">
            <a:extLst>
              <a:ext uri="{FF2B5EF4-FFF2-40B4-BE49-F238E27FC236}">
                <a16:creationId xmlns:a16="http://schemas.microsoft.com/office/drawing/2014/main" id="{DDCAAE22-5FF1-469B-BEDB-8FE04460DF59}"/>
              </a:ext>
            </a:extLst>
          </p:cNvPr>
          <p:cNvPicPr>
            <a:picLocks noGrp="1" noChangeAspect="1"/>
          </p:cNvPicPr>
          <p:nvPr>
            <p:ph type="pic" sz="half" idx="13"/>
          </p:nvPr>
        </p:nvPicPr>
        <p:blipFill>
          <a:blip r:embed="rId2">
            <a:extLst>
              <a:ext uri="{28A0092B-C50C-407E-A947-70E740481C1C}">
                <a14:useLocalDpi xmlns:a14="http://schemas.microsoft.com/office/drawing/2010/main" val="0"/>
              </a:ext>
            </a:extLst>
          </a:blip>
          <a:srcRect t="5207" b="5207"/>
          <a:stretch>
            <a:fillRect/>
          </a:stretch>
        </p:blipFill>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the difference between a generative and a discriminative algorithm?  - Stack Overflow">
            <a:extLst>
              <a:ext uri="{FF2B5EF4-FFF2-40B4-BE49-F238E27FC236}">
                <a16:creationId xmlns:a16="http://schemas.microsoft.com/office/drawing/2014/main" id="{53FC16AB-1F34-4D9A-8592-EDA0AF6EF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1458646"/>
            <a:ext cx="8724900" cy="3619500"/>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7603F124-0378-45B2-A143-9B39AFBA7C3F}"/>
              </a:ext>
            </a:extLst>
          </p:cNvPr>
          <p:cNvSpPr txBox="1">
            <a:spLocks/>
          </p:cNvSpPr>
          <p:nvPr/>
        </p:nvSpPr>
        <p:spPr>
          <a:xfrm>
            <a:off x="1870922" y="5078146"/>
            <a:ext cx="8450155" cy="109275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000" spc="300" dirty="0">
                <a:solidFill>
                  <a:prstClr val="black"/>
                </a:solidFill>
                <a:latin typeface="Centaur" panose="02030504050205020304" pitchFamily="18" charset="0"/>
                <a:ea typeface="Source Sans Pro" panose="020B0503030403020204" pitchFamily="34" charset="0"/>
              </a:rPr>
              <a:t>*** Don’t get confused with the usage of </a:t>
            </a:r>
            <a:r>
              <a:rPr lang="en-US" altLang="zh-CN" sz="2000" i="1" spc="300" dirty="0">
                <a:solidFill>
                  <a:srgbClr val="C00000"/>
                </a:solidFill>
                <a:latin typeface="Centaur" panose="02030504050205020304" pitchFamily="18" charset="0"/>
                <a:ea typeface="Source Sans Pro" panose="020B0503030403020204" pitchFamily="34" charset="0"/>
              </a:rPr>
              <a:t>Classification </a:t>
            </a:r>
            <a:r>
              <a:rPr lang="en-US" altLang="zh-CN" sz="2000" i="1" spc="300" dirty="0">
                <a:latin typeface="Centaur" panose="02030504050205020304" pitchFamily="18" charset="0"/>
                <a:ea typeface="Source Sans Pro" panose="020B0503030403020204" pitchFamily="34" charset="0"/>
              </a:rPr>
              <a:t>&amp;</a:t>
            </a:r>
            <a:r>
              <a:rPr lang="en-US" altLang="zh-CN" sz="2000" i="1" spc="300" dirty="0">
                <a:solidFill>
                  <a:srgbClr val="C00000"/>
                </a:solidFill>
                <a:latin typeface="Centaur" panose="02030504050205020304" pitchFamily="18" charset="0"/>
                <a:ea typeface="Source Sans Pro" panose="020B0503030403020204" pitchFamily="34" charset="0"/>
              </a:rPr>
              <a:t> Clustering</a:t>
            </a:r>
            <a:r>
              <a:rPr lang="en-US" altLang="zh-CN" sz="2000" spc="300" dirty="0">
                <a:solidFill>
                  <a:prstClr val="black"/>
                </a:solidFill>
                <a:latin typeface="Centaur" panose="02030504050205020304" pitchFamily="18" charset="0"/>
                <a:ea typeface="Source Sans Pro" panose="020B0503030403020204" pitchFamily="34" charset="0"/>
              </a:rPr>
              <a:t>.   </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000" spc="300" dirty="0">
                <a:solidFill>
                  <a:prstClr val="black"/>
                </a:solidFill>
                <a:latin typeface="Centaur" panose="02030504050205020304" pitchFamily="18" charset="0"/>
                <a:ea typeface="Source Sans Pro" panose="020B0503030403020204" pitchFamily="34" charset="0"/>
              </a:rPr>
              <a:t>     They are somewhat different, in terms of </a:t>
            </a:r>
            <a:r>
              <a:rPr lang="en-US" altLang="zh-CN" sz="2000" spc="300" dirty="0">
                <a:solidFill>
                  <a:srgbClr val="C00000"/>
                </a:solidFill>
                <a:latin typeface="Centaur" panose="02030504050205020304" pitchFamily="18" charset="0"/>
                <a:ea typeface="Source Sans Pro" panose="020B0503030403020204" pitchFamily="34" charset="0"/>
              </a:rPr>
              <a:t>what is to be emphasized</a:t>
            </a:r>
            <a:r>
              <a:rPr lang="en-US" altLang="zh-CN" sz="2000" spc="300" dirty="0">
                <a:solidFill>
                  <a:prstClr val="black"/>
                </a:solidFill>
                <a:latin typeface="Centaur" panose="02030504050205020304" pitchFamily="18" charset="0"/>
                <a:ea typeface="Source Sans Pro" panose="020B0503030403020204" pitchFamily="34" charset="0"/>
              </a:rPr>
              <a:t>.  </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000" spc="300" dirty="0">
                <a:solidFill>
                  <a:prstClr val="black"/>
                </a:solidFill>
                <a:latin typeface="Centaur" panose="02030504050205020304" pitchFamily="18" charset="0"/>
                <a:ea typeface="Source Sans Pro" panose="020B0503030403020204" pitchFamily="34" charset="0"/>
              </a:rPr>
              <a:t>     The context matters.</a:t>
            </a:r>
            <a:endParaRPr lang="en-US" altLang="zh-CN" sz="2000" spc="300" noProof="0" dirty="0">
              <a:solidFill>
                <a:prstClr val="black"/>
              </a:solidFill>
              <a:latin typeface="Centaur" panose="02030504050205020304" pitchFamily="18" charset="0"/>
              <a:ea typeface="Source Sans Pro" panose="020B0503030403020204" pitchFamily="34" charset="0"/>
            </a:endParaRPr>
          </a:p>
        </p:txBody>
      </p:sp>
      <p:sp>
        <p:nvSpPr>
          <p:cNvPr id="5" name="Subtitle 8">
            <a:extLst>
              <a:ext uri="{FF2B5EF4-FFF2-40B4-BE49-F238E27FC236}">
                <a16:creationId xmlns:a16="http://schemas.microsoft.com/office/drawing/2014/main" id="{7141CE78-76AC-4991-9D9E-24B8D9DB8592}"/>
              </a:ext>
            </a:extLst>
          </p:cNvPr>
          <p:cNvSpPr txBox="1">
            <a:spLocks/>
          </p:cNvSpPr>
          <p:nvPr/>
        </p:nvSpPr>
        <p:spPr>
          <a:xfrm>
            <a:off x="1962310" y="832368"/>
            <a:ext cx="8267378" cy="1092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noProof="0" dirty="0">
                <a:solidFill>
                  <a:prstClr val="black"/>
                </a:solidFill>
                <a:latin typeface="Lato" panose="020F0502020204030203" pitchFamily="34" charset="0"/>
                <a:ea typeface="Source Sans Pro" panose="020B0503030403020204" pitchFamily="34" charset="0"/>
              </a:rPr>
              <a:t>Discriminative Model &amp; Generative Model</a:t>
            </a:r>
          </a:p>
        </p:txBody>
      </p:sp>
    </p:spTree>
    <p:extLst>
      <p:ext uri="{BB962C8B-B14F-4D97-AF65-F5344CB8AC3E}">
        <p14:creationId xmlns:p14="http://schemas.microsoft.com/office/powerpoint/2010/main" val="78115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004995-09EE-47DC-9809-014FF141A206}"/>
              </a:ext>
            </a:extLst>
          </p:cNvPr>
          <p:cNvSpPr/>
          <p:nvPr/>
        </p:nvSpPr>
        <p:spPr>
          <a:xfrm>
            <a:off x="2324470" y="2136339"/>
            <a:ext cx="7543060" cy="3785652"/>
          </a:xfrm>
          <a:prstGeom prst="rect">
            <a:avLst/>
          </a:prstGeom>
        </p:spPr>
        <p:txBody>
          <a:bodyPr wrap="square">
            <a:spAutoFit/>
          </a:bodyPr>
          <a:lstStyle/>
          <a:p>
            <a:r>
              <a:rPr lang="en-US" sz="2400" dirty="0">
                <a:latin typeface="Centaur" panose="02030504050205020304" pitchFamily="18" charset="0"/>
              </a:rPr>
              <a:t>… the terminology is </a:t>
            </a:r>
            <a:r>
              <a:rPr lang="en-US" sz="2400" dirty="0">
                <a:solidFill>
                  <a:srgbClr val="C00000"/>
                </a:solidFill>
                <a:latin typeface="Centaur" panose="02030504050205020304" pitchFamily="18" charset="0"/>
              </a:rPr>
              <a:t>constitutional</a:t>
            </a:r>
            <a:r>
              <a:rPr lang="en-US" sz="2400" dirty="0">
                <a:latin typeface="Centaur" panose="02030504050205020304" pitchFamily="18" charset="0"/>
              </a:rPr>
              <a:t> because a </a:t>
            </a:r>
            <a:r>
              <a:rPr lang="en-US" sz="2400" dirty="0">
                <a:solidFill>
                  <a:srgbClr val="C00000"/>
                </a:solidFill>
                <a:latin typeface="Centaur" panose="02030504050205020304" pitchFamily="18" charset="0"/>
              </a:rPr>
              <a:t>generative model can be used to "generate" random instances</a:t>
            </a:r>
            <a:r>
              <a:rPr lang="en-US" sz="2400" dirty="0">
                <a:latin typeface="Centaur" panose="02030504050205020304" pitchFamily="18" charset="0"/>
              </a:rPr>
              <a:t> (outcomes), either of an observation and target, or of an observation x given a target value y, while a discriminative model or discriminative classifier (without a model) can be used to </a:t>
            </a:r>
            <a:r>
              <a:rPr lang="en-US" sz="2400" dirty="0">
                <a:solidFill>
                  <a:srgbClr val="C00000"/>
                </a:solidFill>
                <a:latin typeface="Centaur" panose="02030504050205020304" pitchFamily="18" charset="0"/>
              </a:rPr>
              <a:t>"discriminate" the value of the target variable Y, given an observation x</a:t>
            </a:r>
            <a:r>
              <a:rPr lang="en-US" sz="2400" dirty="0">
                <a:latin typeface="Centaur" panose="02030504050205020304" pitchFamily="18" charset="0"/>
              </a:rPr>
              <a:t>.  The difference between "discriminate" (distinguish) and "classify" is subtle, and these are </a:t>
            </a:r>
            <a:r>
              <a:rPr lang="en-US" sz="2400" dirty="0">
                <a:solidFill>
                  <a:srgbClr val="C00000"/>
                </a:solidFill>
                <a:latin typeface="Centaur" panose="02030504050205020304" pitchFamily="18" charset="0"/>
              </a:rPr>
              <a:t>not consistently distinguished</a:t>
            </a:r>
            <a:r>
              <a:rPr lang="en-US" sz="2400" dirty="0">
                <a:latin typeface="Centaur" panose="02030504050205020304" pitchFamily="18" charset="0"/>
              </a:rPr>
              <a:t>.</a:t>
            </a:r>
          </a:p>
          <a:p>
            <a:endParaRPr lang="en-US" sz="2400" dirty="0">
              <a:latin typeface="Centaur" panose="02030504050205020304" pitchFamily="18" charset="0"/>
            </a:endParaRPr>
          </a:p>
          <a:p>
            <a:pPr algn="r"/>
            <a:r>
              <a:rPr lang="en-US" dirty="0">
                <a:latin typeface="Centaur" panose="02030504050205020304" pitchFamily="18" charset="0"/>
              </a:rPr>
              <a:t>~ Adapted from </a:t>
            </a:r>
            <a:r>
              <a:rPr lang="en-US" i="1" dirty="0">
                <a:latin typeface="Centaur" panose="02030504050205020304" pitchFamily="18" charset="0"/>
              </a:rPr>
              <a:t>Wikipedia</a:t>
            </a:r>
          </a:p>
        </p:txBody>
      </p:sp>
      <p:sp>
        <p:nvSpPr>
          <p:cNvPr id="4" name="Subtitle 8">
            <a:extLst>
              <a:ext uri="{FF2B5EF4-FFF2-40B4-BE49-F238E27FC236}">
                <a16:creationId xmlns:a16="http://schemas.microsoft.com/office/drawing/2014/main" id="{58BED8CC-3AD5-4F28-816D-730BEEA085F8}"/>
              </a:ext>
            </a:extLst>
          </p:cNvPr>
          <p:cNvSpPr txBox="1">
            <a:spLocks/>
          </p:cNvSpPr>
          <p:nvPr/>
        </p:nvSpPr>
        <p:spPr>
          <a:xfrm>
            <a:off x="1962311" y="936009"/>
            <a:ext cx="8267378" cy="1092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noProof="0" dirty="0">
                <a:solidFill>
                  <a:prstClr val="black"/>
                </a:solidFill>
                <a:latin typeface="Lato" panose="020F0502020204030203" pitchFamily="34" charset="0"/>
                <a:ea typeface="Source Sans Pro" panose="020B0503030403020204" pitchFamily="34" charset="0"/>
              </a:rPr>
              <a:t>Discriminative Model &amp; Generative Model</a:t>
            </a:r>
          </a:p>
        </p:txBody>
      </p:sp>
    </p:spTree>
    <p:extLst>
      <p:ext uri="{BB962C8B-B14F-4D97-AF65-F5344CB8AC3E}">
        <p14:creationId xmlns:p14="http://schemas.microsoft.com/office/powerpoint/2010/main" val="1049157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90634B9-47B2-4F79-AF7F-CBA127069A30}"/>
              </a:ext>
            </a:extLst>
          </p:cNvPr>
          <p:cNvCxnSpPr>
            <a:cxnSpLocks/>
            <a:stCxn id="10" idx="4"/>
          </p:cNvCxnSpPr>
          <p:nvPr/>
        </p:nvCxnSpPr>
        <p:spPr>
          <a:xfrm>
            <a:off x="2632016" y="2525454"/>
            <a:ext cx="10886" cy="43325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CEE7EBD-3C66-47A0-9E58-4DC202D4BC8C}"/>
              </a:ext>
            </a:extLst>
          </p:cNvPr>
          <p:cNvGrpSpPr/>
          <p:nvPr/>
        </p:nvGrpSpPr>
        <p:grpSpPr>
          <a:xfrm>
            <a:off x="2911948" y="1471614"/>
            <a:ext cx="6427433" cy="2073608"/>
            <a:chOff x="3367684" y="1471614"/>
            <a:chExt cx="5274199" cy="2073608"/>
          </a:xfrm>
        </p:grpSpPr>
        <p:sp>
          <p:nvSpPr>
            <p:cNvPr id="3" name="TextBox 2">
              <a:extLst>
                <a:ext uri="{FF2B5EF4-FFF2-40B4-BE49-F238E27FC236}">
                  <a16:creationId xmlns:a16="http://schemas.microsoft.com/office/drawing/2014/main" id="{D0680014-6C4C-418E-A4A7-90FEAAD22026}"/>
                </a:ext>
              </a:extLst>
            </p:cNvPr>
            <p:cNvSpPr txBox="1"/>
            <p:nvPr/>
          </p:nvSpPr>
          <p:spPr>
            <a:xfrm>
              <a:off x="3367684" y="2898891"/>
              <a:ext cx="527419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Jargons Clarification</a:t>
              </a:r>
            </a:p>
          </p:txBody>
        </p:sp>
        <p:sp>
          <p:nvSpPr>
            <p:cNvPr id="8" name="TextBox 7">
              <a:extLst>
                <a:ext uri="{FF2B5EF4-FFF2-40B4-BE49-F238E27FC236}">
                  <a16:creationId xmlns:a16="http://schemas.microsoft.com/office/drawing/2014/main" id="{6634F048-732C-4A5E-8100-838CD005468A}"/>
                </a:ext>
              </a:extLst>
            </p:cNvPr>
            <p:cNvSpPr txBox="1"/>
            <p:nvPr/>
          </p:nvSpPr>
          <p:spPr bwMode="auto">
            <a:xfrm>
              <a:off x="6284685" y="1471614"/>
              <a:ext cx="184731"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grpSp>
      <p:sp>
        <p:nvSpPr>
          <p:cNvPr id="10" name="Oval 9">
            <a:extLst>
              <a:ext uri="{FF2B5EF4-FFF2-40B4-BE49-F238E27FC236}">
                <a16:creationId xmlns:a16="http://schemas.microsoft.com/office/drawing/2014/main" id="{3640786A-B4B9-47C7-AA3E-1570E1EB9D17}"/>
              </a:ext>
            </a:extLst>
          </p:cNvPr>
          <p:cNvSpPr/>
          <p:nvPr/>
        </p:nvSpPr>
        <p:spPr>
          <a:xfrm>
            <a:off x="1833299" y="928021"/>
            <a:ext cx="1597433" cy="159743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p:txBody>
      </p:sp>
      <p:sp>
        <p:nvSpPr>
          <p:cNvPr id="12" name="Oval 11">
            <a:extLst>
              <a:ext uri="{FF2B5EF4-FFF2-40B4-BE49-F238E27FC236}">
                <a16:creationId xmlns:a16="http://schemas.microsoft.com/office/drawing/2014/main" id="{0587C4F9-B72D-4A78-B2D6-7292D5202FE9}"/>
              </a:ext>
            </a:extLst>
          </p:cNvPr>
          <p:cNvSpPr/>
          <p:nvPr/>
        </p:nvSpPr>
        <p:spPr>
          <a:xfrm>
            <a:off x="2502936" y="3079158"/>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p:txBody>
      </p:sp>
      <p:sp>
        <p:nvSpPr>
          <p:cNvPr id="18" name="TextBox 17">
            <a:extLst>
              <a:ext uri="{FF2B5EF4-FFF2-40B4-BE49-F238E27FC236}">
                <a16:creationId xmlns:a16="http://schemas.microsoft.com/office/drawing/2014/main" id="{C05EFCB4-E29C-48E5-859C-E4F1A50955C2}"/>
              </a:ext>
            </a:extLst>
          </p:cNvPr>
          <p:cNvSpPr txBox="1"/>
          <p:nvPr/>
        </p:nvSpPr>
        <p:spPr>
          <a:xfrm>
            <a:off x="3049922" y="3783577"/>
            <a:ext cx="7283938" cy="304698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Unsupervised Learning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Clustering Task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en-US" sz="2400" dirty="0">
                <a:solidFill>
                  <a:schemeClr val="bg1">
                    <a:lumMod val="75000"/>
                  </a:schemeClr>
                </a:solidFill>
                <a:ea typeface="等线" panose="02010600030101010101" pitchFamily="2" charset="-122"/>
              </a:rPr>
              <a:t>Discriminative Model &amp; Generative Model</a:t>
            </a:r>
            <a:endParaRPr lang="en-US" sz="2400" dirty="0">
              <a:solidFill>
                <a:schemeClr val="bg1">
                  <a:lumMod val="75000"/>
                </a:schemeClr>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endParaRPr>
          </a:p>
          <a:p>
            <a:pPr marL="342900" lvl="0" indent="-342900">
              <a:buFont typeface="Arial" panose="020B0604020202020204" pitchFamily="34" charset="0"/>
              <a:buChar char="•"/>
              <a:defRPr/>
            </a:pPr>
            <a:r>
              <a:rPr lang="en-US" sz="2400" dirty="0">
                <a:solidFill>
                  <a:srgbClr val="C00000"/>
                </a:solidFill>
                <a:ea typeface="等线" panose="02010600030101010101" pitchFamily="2" charset="-122"/>
              </a:rPr>
              <a:t>Dimensionality Reduction &amp; Manifold </a:t>
            </a:r>
            <a:r>
              <a:rPr kumimoji="0" lang="en-US"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rPr>
              <a:t>Learning</a:t>
            </a:r>
            <a:endParaRPr kumimoji="0" lang="en-US" sz="2400" b="0" i="0" u="none" strike="noStrike" kern="1200" cap="none" spc="0" normalizeH="0" baseline="0" noProof="0" dirty="0">
              <a:ln>
                <a:noFill/>
              </a:ln>
              <a:solidFill>
                <a:srgbClr val="C00000"/>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F40B9F6E-9A18-4198-86C0-A23BB1B16D44}"/>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4052" r="3847" b="29887"/>
          <a:stretch/>
        </p:blipFill>
        <p:spPr bwMode="auto">
          <a:xfrm>
            <a:off x="2100218" y="1239866"/>
            <a:ext cx="1085368" cy="97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341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0A551CE-BFD8-4C8B-B327-18B3F919E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676" y="1359639"/>
            <a:ext cx="8198645" cy="5093938"/>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B16152EF-76CD-47BD-9DE2-1AA3BB0F9BF6}"/>
              </a:ext>
            </a:extLst>
          </p:cNvPr>
          <p:cNvSpPr txBox="1">
            <a:spLocks/>
          </p:cNvSpPr>
          <p:nvPr/>
        </p:nvSpPr>
        <p:spPr>
          <a:xfrm>
            <a:off x="1703823" y="689493"/>
            <a:ext cx="8784353" cy="1092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spc="300" noProof="0" dirty="0">
                <a:solidFill>
                  <a:prstClr val="black"/>
                </a:solidFill>
                <a:latin typeface="Lato" panose="020F0502020204030203" pitchFamily="34" charset="0"/>
                <a:ea typeface="Source Sans Pro" panose="020B0503030403020204" pitchFamily="34" charset="0"/>
              </a:rPr>
              <a:t>Recall</a:t>
            </a:r>
            <a:r>
              <a:rPr lang="en-US" altLang="zh-CN" spc="300" dirty="0">
                <a:solidFill>
                  <a:prstClr val="black"/>
                </a:solidFill>
                <a:latin typeface="Lato" panose="020F0502020204030203" pitchFamily="34" charset="0"/>
                <a:ea typeface="Source Sans Pro" panose="020B0503030403020204" pitchFamily="34" charset="0"/>
              </a:rPr>
              <a:t>:</a:t>
            </a:r>
            <a:r>
              <a:rPr lang="zh-CN" altLang="en-US" spc="300" dirty="0">
                <a:solidFill>
                  <a:prstClr val="black"/>
                </a:solidFill>
                <a:latin typeface="Lato" panose="020F0502020204030203" pitchFamily="34" charset="0"/>
                <a:ea typeface="Source Sans Pro" panose="020B0503030403020204" pitchFamily="34" charset="0"/>
              </a:rPr>
              <a:t> </a:t>
            </a:r>
            <a:r>
              <a:rPr lang="en-US" altLang="zh-CN" spc="300" dirty="0">
                <a:solidFill>
                  <a:prstClr val="black"/>
                </a:solidFill>
                <a:latin typeface="Lato" panose="020F0502020204030203" pitchFamily="34" charset="0"/>
                <a:ea typeface="Source Sans Pro" panose="020B0503030403020204" pitchFamily="34" charset="0"/>
              </a:rPr>
              <a:t>HW 1 (Airline Passenger Satisfaction) </a:t>
            </a:r>
            <a:endParaRPr lang="en-US" altLang="zh-CN" spc="300" noProof="0" dirty="0">
              <a:solidFill>
                <a:prstClr val="black"/>
              </a:solidFill>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4161332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8">
            <a:extLst>
              <a:ext uri="{FF2B5EF4-FFF2-40B4-BE49-F238E27FC236}">
                <a16:creationId xmlns:a16="http://schemas.microsoft.com/office/drawing/2014/main" id="{066AB35F-F794-4A52-8586-EEF34EE0F9C6}"/>
              </a:ext>
            </a:extLst>
          </p:cNvPr>
          <p:cNvSpPr txBox="1">
            <a:spLocks/>
          </p:cNvSpPr>
          <p:nvPr/>
        </p:nvSpPr>
        <p:spPr>
          <a:xfrm>
            <a:off x="2038349" y="1236104"/>
            <a:ext cx="8784353" cy="1092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spc="300" noProof="0" dirty="0">
                <a:solidFill>
                  <a:prstClr val="black"/>
                </a:solidFill>
                <a:latin typeface="Lato" panose="020F0502020204030203" pitchFamily="34" charset="0"/>
                <a:ea typeface="Source Sans Pro" panose="020B0503030403020204" pitchFamily="34" charset="0"/>
              </a:rPr>
              <a:t>Recall</a:t>
            </a:r>
            <a:r>
              <a:rPr lang="en-US" altLang="zh-CN" spc="300" dirty="0">
                <a:solidFill>
                  <a:prstClr val="black"/>
                </a:solidFill>
                <a:latin typeface="Lato" panose="020F0502020204030203" pitchFamily="34" charset="0"/>
                <a:ea typeface="Source Sans Pro" panose="020B0503030403020204" pitchFamily="34" charset="0"/>
              </a:rPr>
              <a:t>:</a:t>
            </a:r>
            <a:r>
              <a:rPr lang="zh-CN" altLang="en-US" spc="300" dirty="0">
                <a:solidFill>
                  <a:prstClr val="black"/>
                </a:solidFill>
                <a:latin typeface="Lato" panose="020F0502020204030203" pitchFamily="34" charset="0"/>
                <a:ea typeface="Source Sans Pro" panose="020B0503030403020204" pitchFamily="34" charset="0"/>
              </a:rPr>
              <a:t> </a:t>
            </a:r>
            <a:r>
              <a:rPr lang="en-US" altLang="zh-CN" spc="300" dirty="0">
                <a:solidFill>
                  <a:prstClr val="black"/>
                </a:solidFill>
                <a:latin typeface="Lato" panose="020F0502020204030203" pitchFamily="34" charset="0"/>
                <a:ea typeface="Source Sans Pro" panose="020B0503030403020204" pitchFamily="34" charset="0"/>
              </a:rPr>
              <a:t>HW 2 (PCA in MNIST Dataset) </a:t>
            </a:r>
            <a:endParaRPr lang="en-US" altLang="zh-CN" spc="300" noProof="0" dirty="0">
              <a:solidFill>
                <a:prstClr val="black"/>
              </a:solidFill>
              <a:latin typeface="Lato" panose="020F0502020204030203"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9F78F554-5F8D-44CA-BB2A-ED337B6A4E57}"/>
              </a:ext>
            </a:extLst>
          </p:cNvPr>
          <p:cNvPicPr>
            <a:picLocks noChangeAspect="1"/>
          </p:cNvPicPr>
          <p:nvPr/>
        </p:nvPicPr>
        <p:blipFill rotWithShape="1">
          <a:blip r:embed="rId2"/>
          <a:srcRect l="4221" t="52265" r="44577" b="21346"/>
          <a:stretch/>
        </p:blipFill>
        <p:spPr>
          <a:xfrm>
            <a:off x="2038351" y="2328862"/>
            <a:ext cx="8115300" cy="2352675"/>
          </a:xfrm>
          <a:prstGeom prst="rect">
            <a:avLst/>
          </a:prstGeom>
        </p:spPr>
      </p:pic>
    </p:spTree>
    <p:extLst>
      <p:ext uri="{BB962C8B-B14F-4D97-AF65-F5344CB8AC3E}">
        <p14:creationId xmlns:p14="http://schemas.microsoft.com/office/powerpoint/2010/main" val="1409802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a:extLst>
              <a:ext uri="{FF2B5EF4-FFF2-40B4-BE49-F238E27FC236}">
                <a16:creationId xmlns:a16="http://schemas.microsoft.com/office/drawing/2014/main" id="{61F5A0D0-78AE-4ED8-91B2-535C92065438}"/>
              </a:ext>
            </a:extLst>
          </p:cNvPr>
          <p:cNvSpPr txBox="1">
            <a:spLocks/>
          </p:cNvSpPr>
          <p:nvPr/>
        </p:nvSpPr>
        <p:spPr>
          <a:xfrm>
            <a:off x="1836751" y="669507"/>
            <a:ext cx="8394209" cy="1092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b="0" i="0" u="none" strike="noStrike" kern="1200" cap="none" spc="300" normalizeH="0" baseline="0" dirty="0">
                <a:ln>
                  <a:noFill/>
                </a:ln>
                <a:solidFill>
                  <a:prstClr val="black"/>
                </a:solidFill>
                <a:effectLst/>
                <a:uLnTx/>
                <a:uFillTx/>
                <a:latin typeface="Lato" panose="020F0502020204030203" pitchFamily="34" charset="0"/>
                <a:ea typeface="Source Sans Pro" panose="020B0503030403020204" pitchFamily="34" charset="0"/>
                <a:cs typeface="+mn-cs"/>
              </a:rPr>
              <a:t>Unsupervised Learning and Psychometrics</a:t>
            </a:r>
            <a:endParaRPr kumimoji="0" lang="en-US" altLang="zh-CN"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endParaRPr>
          </a:p>
        </p:txBody>
      </p:sp>
      <p:grpSp>
        <p:nvGrpSpPr>
          <p:cNvPr id="14" name="Group 13">
            <a:extLst>
              <a:ext uri="{FF2B5EF4-FFF2-40B4-BE49-F238E27FC236}">
                <a16:creationId xmlns:a16="http://schemas.microsoft.com/office/drawing/2014/main" id="{9B104725-2A78-4C5D-9988-2ABB8F5F2F9E}"/>
              </a:ext>
            </a:extLst>
          </p:cNvPr>
          <p:cNvGrpSpPr/>
          <p:nvPr/>
        </p:nvGrpSpPr>
        <p:grpSpPr>
          <a:xfrm>
            <a:off x="1255944" y="1629497"/>
            <a:ext cx="5349042" cy="4558996"/>
            <a:chOff x="1614973" y="1667175"/>
            <a:chExt cx="5349042" cy="4558996"/>
          </a:xfrm>
        </p:grpSpPr>
        <p:sp>
          <p:nvSpPr>
            <p:cNvPr id="2" name="Oval 1">
              <a:extLst>
                <a:ext uri="{FF2B5EF4-FFF2-40B4-BE49-F238E27FC236}">
                  <a16:creationId xmlns:a16="http://schemas.microsoft.com/office/drawing/2014/main" id="{2EB6D91B-E0CC-4180-BBF2-24A960223BEC}"/>
                </a:ext>
              </a:extLst>
            </p:cNvPr>
            <p:cNvSpPr/>
            <p:nvPr/>
          </p:nvSpPr>
          <p:spPr>
            <a:xfrm>
              <a:off x="1898895" y="2158468"/>
              <a:ext cx="3811376" cy="381137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C9F87BC-988E-4D6D-965E-07E1BFDABC31}"/>
                </a:ext>
              </a:extLst>
            </p:cNvPr>
            <p:cNvSpPr/>
            <p:nvPr/>
          </p:nvSpPr>
          <p:spPr>
            <a:xfrm>
              <a:off x="2415280" y="2636669"/>
              <a:ext cx="1275036" cy="12750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A58514-E52C-4C8D-B53C-000CD5063F95}"/>
                </a:ext>
              </a:extLst>
            </p:cNvPr>
            <p:cNvSpPr/>
            <p:nvPr/>
          </p:nvSpPr>
          <p:spPr>
            <a:xfrm>
              <a:off x="4577792" y="3672398"/>
              <a:ext cx="2386223" cy="238622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6C2DD85-872F-424C-B0B2-89D1D71DB28E}"/>
                </a:ext>
              </a:extLst>
            </p:cNvPr>
            <p:cNvSpPr/>
            <p:nvPr/>
          </p:nvSpPr>
          <p:spPr>
            <a:xfrm>
              <a:off x="4020656" y="2878683"/>
              <a:ext cx="1909627" cy="190962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1AD2B4-F182-49C3-898F-FEB602A9AF60}"/>
                </a:ext>
              </a:extLst>
            </p:cNvPr>
            <p:cNvSpPr/>
            <p:nvPr/>
          </p:nvSpPr>
          <p:spPr>
            <a:xfrm>
              <a:off x="4018496" y="4225771"/>
              <a:ext cx="947880" cy="9478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FBB38F8-873A-4478-8D61-B25F41AEECC2}"/>
                </a:ext>
              </a:extLst>
            </p:cNvPr>
            <p:cNvSpPr/>
            <p:nvPr/>
          </p:nvSpPr>
          <p:spPr>
            <a:xfrm>
              <a:off x="3052798" y="1667175"/>
              <a:ext cx="2807171" cy="280717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704C2B7-DB4E-477A-9C1F-4F9DFEFCD992}"/>
                </a:ext>
              </a:extLst>
            </p:cNvPr>
            <p:cNvSpPr/>
            <p:nvPr/>
          </p:nvSpPr>
          <p:spPr>
            <a:xfrm>
              <a:off x="1861003" y="3037669"/>
              <a:ext cx="3188502" cy="3188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A6578048-2F2A-4BBF-BEF4-7986DAB4032B}"/>
                </a:ext>
              </a:extLst>
            </p:cNvPr>
            <p:cNvSpPr/>
            <p:nvPr/>
          </p:nvSpPr>
          <p:spPr>
            <a:xfrm>
              <a:off x="1614973" y="3156404"/>
              <a:ext cx="2302053" cy="23020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A6CB6CBD-3CE3-420A-95E2-ECE752D0BE4C}"/>
              </a:ext>
            </a:extLst>
          </p:cNvPr>
          <p:cNvCxnSpPr>
            <a:cxnSpLocks/>
          </p:cNvCxnSpPr>
          <p:nvPr/>
        </p:nvCxnSpPr>
        <p:spPr>
          <a:xfrm>
            <a:off x="6764784" y="3546629"/>
            <a:ext cx="1544714" cy="0"/>
          </a:xfrm>
          <a:prstGeom prst="straightConnector1">
            <a:avLst/>
          </a:prstGeom>
          <a:ln w="38100">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4E84EAAD-D964-454B-A8D7-C1030107B2A2}"/>
              </a:ext>
            </a:extLst>
          </p:cNvPr>
          <p:cNvSpPr/>
          <p:nvPr/>
        </p:nvSpPr>
        <p:spPr>
          <a:xfrm>
            <a:off x="8661646" y="2508958"/>
            <a:ext cx="2075343" cy="20753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Eye">
            <a:extLst>
              <a:ext uri="{FF2B5EF4-FFF2-40B4-BE49-F238E27FC236}">
                <a16:creationId xmlns:a16="http://schemas.microsoft.com/office/drawing/2014/main" id="{3EE28B51-945A-431C-BFCF-1B837D6B1F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38178" y="2870749"/>
            <a:ext cx="914400" cy="914400"/>
          </a:xfrm>
          <a:prstGeom prst="rect">
            <a:avLst/>
          </a:prstGeom>
        </p:spPr>
      </p:pic>
      <p:sp>
        <p:nvSpPr>
          <p:cNvPr id="27" name="TextBox 26">
            <a:extLst>
              <a:ext uri="{FF2B5EF4-FFF2-40B4-BE49-F238E27FC236}">
                <a16:creationId xmlns:a16="http://schemas.microsoft.com/office/drawing/2014/main" id="{7605CEE8-3D6C-4582-AD50-F6690AADD25B}"/>
              </a:ext>
            </a:extLst>
          </p:cNvPr>
          <p:cNvSpPr txBox="1"/>
          <p:nvPr/>
        </p:nvSpPr>
        <p:spPr>
          <a:xfrm>
            <a:off x="3848477" y="4463469"/>
            <a:ext cx="2584341" cy="954107"/>
          </a:xfrm>
          <a:prstGeom prst="rect">
            <a:avLst/>
          </a:prstGeom>
          <a:solidFill>
            <a:schemeClr val="bg1"/>
          </a:solidFill>
        </p:spPr>
        <p:txBody>
          <a:bodyPr wrap="square" rtlCol="0">
            <a:spAutoFit/>
          </a:bodyPr>
          <a:lstStyle/>
          <a:p>
            <a:pPr algn="ctr"/>
            <a:r>
              <a:rPr lang="en-US" sz="3200" b="1" dirty="0">
                <a:solidFill>
                  <a:srgbClr val="C00000"/>
                </a:solidFill>
              </a:rPr>
              <a:t>Noumenon</a:t>
            </a:r>
          </a:p>
          <a:p>
            <a:pPr algn="ctr"/>
            <a:r>
              <a:rPr lang="en-US" sz="2400" dirty="0"/>
              <a:t>(</a:t>
            </a:r>
            <a:r>
              <a:rPr lang="en-US" sz="2400" dirty="0" err="1"/>
              <a:t>a.k.a</a:t>
            </a:r>
            <a:r>
              <a:rPr lang="en-US" sz="2400" dirty="0"/>
              <a:t> </a:t>
            </a:r>
            <a:r>
              <a:rPr lang="en-US" sz="2400" i="1" dirty="0"/>
              <a:t>Ding an </a:t>
            </a:r>
            <a:r>
              <a:rPr lang="en-US" sz="2400" i="1" dirty="0" err="1"/>
              <a:t>Sich</a:t>
            </a:r>
            <a:r>
              <a:rPr lang="en-US" sz="2400" dirty="0"/>
              <a:t>)</a:t>
            </a:r>
          </a:p>
        </p:txBody>
      </p:sp>
      <p:sp>
        <p:nvSpPr>
          <p:cNvPr id="29" name="TextBox 28">
            <a:extLst>
              <a:ext uri="{FF2B5EF4-FFF2-40B4-BE49-F238E27FC236}">
                <a16:creationId xmlns:a16="http://schemas.microsoft.com/office/drawing/2014/main" id="{27CC1537-DA8E-4ADC-ADC9-BC8E06DC5505}"/>
              </a:ext>
            </a:extLst>
          </p:cNvPr>
          <p:cNvSpPr txBox="1"/>
          <p:nvPr/>
        </p:nvSpPr>
        <p:spPr>
          <a:xfrm>
            <a:off x="8742507" y="3546629"/>
            <a:ext cx="1909627" cy="461665"/>
          </a:xfrm>
          <a:prstGeom prst="rect">
            <a:avLst/>
          </a:prstGeom>
          <a:noFill/>
        </p:spPr>
        <p:txBody>
          <a:bodyPr wrap="square" rtlCol="0">
            <a:spAutoFit/>
          </a:bodyPr>
          <a:lstStyle/>
          <a:p>
            <a:pPr algn="ctr"/>
            <a:r>
              <a:rPr lang="en-US" sz="2400" b="1" dirty="0"/>
              <a:t>Phenomenon</a:t>
            </a:r>
          </a:p>
        </p:txBody>
      </p:sp>
    </p:spTree>
    <p:extLst>
      <p:ext uri="{BB962C8B-B14F-4D97-AF65-F5344CB8AC3E}">
        <p14:creationId xmlns:p14="http://schemas.microsoft.com/office/powerpoint/2010/main" val="2261066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rincipal Component Analysis second principal">
            <a:extLst>
              <a:ext uri="{FF2B5EF4-FFF2-40B4-BE49-F238E27FC236}">
                <a16:creationId xmlns:a16="http://schemas.microsoft.com/office/drawing/2014/main" id="{6F516F66-A021-42AC-9453-AC07B4D6176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14717" y="1603898"/>
            <a:ext cx="10749378" cy="42997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CA642D6-ED75-42FA-8C8B-51632456C962}"/>
              </a:ext>
            </a:extLst>
          </p:cNvPr>
          <p:cNvSpPr/>
          <p:nvPr/>
        </p:nvSpPr>
        <p:spPr>
          <a:xfrm>
            <a:off x="5338618" y="2391780"/>
            <a:ext cx="6096000" cy="2862322"/>
          </a:xfrm>
          <a:prstGeom prst="rect">
            <a:avLst/>
          </a:prstGeom>
        </p:spPr>
        <p:txBody>
          <a:bodyPr>
            <a:spAutoFit/>
          </a:bodyPr>
          <a:lstStyle/>
          <a:p>
            <a:r>
              <a:rPr lang="en-US" sz="2400" dirty="0">
                <a:latin typeface="Centaur" panose="02030504050205020304" pitchFamily="18" charset="0"/>
              </a:rPr>
              <a:t>Dimensionality reduction, or dimension reduction, is the transformation of data from a high-dimensional space into a low-dimensional space so that the low-dimensional representation </a:t>
            </a:r>
            <a:r>
              <a:rPr lang="en-US" sz="2400" dirty="0">
                <a:solidFill>
                  <a:srgbClr val="C00000"/>
                </a:solidFill>
                <a:latin typeface="Centaur" panose="02030504050205020304" pitchFamily="18" charset="0"/>
              </a:rPr>
              <a:t>retains some meaningful properties</a:t>
            </a:r>
            <a:r>
              <a:rPr lang="en-US" sz="2400" dirty="0">
                <a:latin typeface="Centaur" panose="02030504050205020304" pitchFamily="18" charset="0"/>
              </a:rPr>
              <a:t> of the original data, ideally close to its intrinsic dimension.</a:t>
            </a:r>
          </a:p>
          <a:p>
            <a:endParaRPr lang="en-US" dirty="0">
              <a:latin typeface="Centaur" panose="02030504050205020304" pitchFamily="18" charset="0"/>
            </a:endParaRPr>
          </a:p>
          <a:p>
            <a:pPr algn="r"/>
            <a:r>
              <a:rPr lang="en-US" dirty="0">
                <a:latin typeface="Centaur" panose="02030504050205020304" pitchFamily="18" charset="0"/>
              </a:rPr>
              <a:t>~ Adapted from </a:t>
            </a:r>
            <a:r>
              <a:rPr lang="en-US" i="1" dirty="0">
                <a:latin typeface="Centaur" panose="02030504050205020304" pitchFamily="18" charset="0"/>
              </a:rPr>
              <a:t>Wikipedia</a:t>
            </a:r>
          </a:p>
        </p:txBody>
      </p:sp>
      <p:sp>
        <p:nvSpPr>
          <p:cNvPr id="5" name="Subtitle 8">
            <a:extLst>
              <a:ext uri="{FF2B5EF4-FFF2-40B4-BE49-F238E27FC236}">
                <a16:creationId xmlns:a16="http://schemas.microsoft.com/office/drawing/2014/main" id="{86F67321-93B8-4017-B786-773B117D2190}"/>
              </a:ext>
            </a:extLst>
          </p:cNvPr>
          <p:cNvSpPr txBox="1">
            <a:spLocks/>
          </p:cNvSpPr>
          <p:nvPr/>
        </p:nvSpPr>
        <p:spPr>
          <a:xfrm>
            <a:off x="1703823" y="1057519"/>
            <a:ext cx="8784353" cy="1092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defRPr/>
            </a:pPr>
            <a:r>
              <a:rPr lang="en-US" altLang="zh-CN" spc="300" noProof="0" dirty="0">
                <a:solidFill>
                  <a:prstClr val="black"/>
                </a:solidFill>
                <a:latin typeface="Lato" panose="020F0502020204030203" pitchFamily="34" charset="0"/>
                <a:ea typeface="Source Sans Pro" panose="020B0503030403020204" pitchFamily="34" charset="0"/>
              </a:rPr>
              <a:t>Dimensionality Reduction</a:t>
            </a:r>
          </a:p>
        </p:txBody>
      </p:sp>
    </p:spTree>
    <p:extLst>
      <p:ext uri="{BB962C8B-B14F-4D97-AF65-F5344CB8AC3E}">
        <p14:creationId xmlns:p14="http://schemas.microsoft.com/office/powerpoint/2010/main" val="250212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FA3556-38A4-4F54-BB52-F89E117B3249}"/>
              </a:ext>
            </a:extLst>
          </p:cNvPr>
          <p:cNvSpPr/>
          <p:nvPr/>
        </p:nvSpPr>
        <p:spPr>
          <a:xfrm>
            <a:off x="7404496" y="2090172"/>
            <a:ext cx="3530204" cy="2677656"/>
          </a:xfrm>
          <a:prstGeom prst="rect">
            <a:avLst/>
          </a:prstGeom>
        </p:spPr>
        <p:txBody>
          <a:bodyPr wrap="square">
            <a:spAutoFit/>
          </a:bodyPr>
          <a:lstStyle/>
          <a:p>
            <a:r>
              <a:rPr lang="en-US" sz="2400" dirty="0">
                <a:latin typeface="Centaur" panose="02030504050205020304" pitchFamily="18" charset="0"/>
              </a:rPr>
              <a:t>Factor analysis is a statistical method used to describe variability among observed, </a:t>
            </a:r>
            <a:r>
              <a:rPr lang="en-US" sz="2400" dirty="0">
                <a:solidFill>
                  <a:srgbClr val="C00000"/>
                </a:solidFill>
                <a:latin typeface="Centaur" panose="02030504050205020304" pitchFamily="18" charset="0"/>
              </a:rPr>
              <a:t>correlated variables</a:t>
            </a:r>
            <a:r>
              <a:rPr lang="en-US" sz="2400" dirty="0">
                <a:latin typeface="Centaur" panose="02030504050205020304" pitchFamily="18" charset="0"/>
              </a:rPr>
              <a:t> in terms of a potentially </a:t>
            </a:r>
            <a:r>
              <a:rPr lang="en-US" sz="2400" dirty="0">
                <a:solidFill>
                  <a:srgbClr val="C00000"/>
                </a:solidFill>
                <a:latin typeface="Centaur" panose="02030504050205020304" pitchFamily="18" charset="0"/>
              </a:rPr>
              <a:t>lower number of unobserved variables called factors</a:t>
            </a:r>
            <a:r>
              <a:rPr lang="en-US" sz="2400" dirty="0">
                <a:latin typeface="Centaur" panose="02030504050205020304" pitchFamily="18" charset="0"/>
              </a:rPr>
              <a:t>.</a:t>
            </a:r>
          </a:p>
        </p:txBody>
      </p:sp>
      <p:sp>
        <p:nvSpPr>
          <p:cNvPr id="5" name="Subtitle 8">
            <a:extLst>
              <a:ext uri="{FF2B5EF4-FFF2-40B4-BE49-F238E27FC236}">
                <a16:creationId xmlns:a16="http://schemas.microsoft.com/office/drawing/2014/main" id="{C07EE5AD-1533-48BF-BCA1-B37DE7C8E3B6}"/>
              </a:ext>
            </a:extLst>
          </p:cNvPr>
          <p:cNvSpPr txBox="1">
            <a:spLocks/>
          </p:cNvSpPr>
          <p:nvPr/>
        </p:nvSpPr>
        <p:spPr>
          <a:xfrm>
            <a:off x="1703821" y="649701"/>
            <a:ext cx="8784353" cy="1092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defRPr/>
            </a:pPr>
            <a:r>
              <a:rPr lang="en-US" altLang="zh-CN" spc="300" noProof="0" dirty="0">
                <a:solidFill>
                  <a:prstClr val="black"/>
                </a:solidFill>
                <a:latin typeface="Lato" panose="020F0502020204030203" pitchFamily="34" charset="0"/>
                <a:ea typeface="Source Sans Pro" panose="020B0503030403020204" pitchFamily="34" charset="0"/>
              </a:rPr>
              <a:t>Factor Analysis</a:t>
            </a:r>
          </a:p>
        </p:txBody>
      </p:sp>
      <p:pic>
        <p:nvPicPr>
          <p:cNvPr id="6" name="Picture 2">
            <a:extLst>
              <a:ext uri="{FF2B5EF4-FFF2-40B4-BE49-F238E27FC236}">
                <a16:creationId xmlns:a16="http://schemas.microsoft.com/office/drawing/2014/main" id="{98BED153-32F3-4244-A091-BDFDD2B9E7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757"/>
          <a:stretch/>
        </p:blipFill>
        <p:spPr bwMode="auto">
          <a:xfrm>
            <a:off x="994300" y="1471657"/>
            <a:ext cx="6174479" cy="509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3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2. Manifold learning — scikit-learn 0.23.2 documentation">
            <a:extLst>
              <a:ext uri="{FF2B5EF4-FFF2-40B4-BE49-F238E27FC236}">
                <a16:creationId xmlns:a16="http://schemas.microsoft.com/office/drawing/2014/main" id="{D0741E06-C1F4-4D0A-91E4-45E0289875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4"/>
          <a:stretch/>
        </p:blipFill>
        <p:spPr bwMode="auto">
          <a:xfrm>
            <a:off x="2272452" y="1795646"/>
            <a:ext cx="7647095" cy="4300984"/>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F767E2E7-4D8F-49E5-9AFC-80978B624363}"/>
              </a:ext>
            </a:extLst>
          </p:cNvPr>
          <p:cNvSpPr txBox="1">
            <a:spLocks/>
          </p:cNvSpPr>
          <p:nvPr/>
        </p:nvSpPr>
        <p:spPr>
          <a:xfrm>
            <a:off x="2909516" y="1047688"/>
            <a:ext cx="6372968"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Recall: Manifold Learning and t-SNE</a:t>
            </a:r>
            <a:endParaRPr lang="en-US" sz="2400" i="1"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1535071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AD5E51-03B1-4E53-B799-7828E6645534}"/>
              </a:ext>
            </a:extLst>
          </p:cNvPr>
          <p:cNvSpPr/>
          <p:nvPr/>
        </p:nvSpPr>
        <p:spPr>
          <a:xfrm>
            <a:off x="4572000" y="2090173"/>
            <a:ext cx="6691983" cy="3908762"/>
          </a:xfrm>
          <a:prstGeom prst="rect">
            <a:avLst/>
          </a:prstGeom>
        </p:spPr>
        <p:txBody>
          <a:bodyPr wrap="square">
            <a:spAutoFit/>
          </a:bodyPr>
          <a:lstStyle/>
          <a:p>
            <a:r>
              <a:rPr lang="en-US" sz="2800" dirty="0">
                <a:latin typeface="Centaur" panose="02030504050205020304" pitchFamily="18" charset="0"/>
              </a:rPr>
              <a:t>High-dimensional data, …, can be difficult to interpret. One approach to simplification is to </a:t>
            </a:r>
            <a:r>
              <a:rPr lang="en-US" sz="2800" dirty="0">
                <a:solidFill>
                  <a:srgbClr val="C00000"/>
                </a:solidFill>
                <a:latin typeface="Centaur" panose="02030504050205020304" pitchFamily="18" charset="0"/>
              </a:rPr>
              <a:t>assume that the data of interest lie on an embedded non-linear manifold within the higher-dimensional space</a:t>
            </a:r>
            <a:r>
              <a:rPr lang="en-US" sz="2800" dirty="0">
                <a:latin typeface="Centaur" panose="02030504050205020304" pitchFamily="18" charset="0"/>
              </a:rPr>
              <a:t>. If the manifold is of low enough dimension, the data </a:t>
            </a:r>
            <a:r>
              <a:rPr lang="en-US" sz="2800" dirty="0">
                <a:solidFill>
                  <a:srgbClr val="C00000"/>
                </a:solidFill>
                <a:latin typeface="Centaur" panose="02030504050205020304" pitchFamily="18" charset="0"/>
              </a:rPr>
              <a:t>can be visuali</a:t>
            </a:r>
            <a:r>
              <a:rPr lang="en-US" altLang="zh-CN" sz="2800" dirty="0">
                <a:solidFill>
                  <a:srgbClr val="C00000"/>
                </a:solidFill>
                <a:latin typeface="Centaur" panose="02030504050205020304" pitchFamily="18" charset="0"/>
              </a:rPr>
              <a:t>z</a:t>
            </a:r>
            <a:r>
              <a:rPr lang="en-US" sz="2800" dirty="0">
                <a:solidFill>
                  <a:srgbClr val="C00000"/>
                </a:solidFill>
                <a:latin typeface="Centaur" panose="02030504050205020304" pitchFamily="18" charset="0"/>
              </a:rPr>
              <a:t>ed in the low-dimensional space</a:t>
            </a:r>
            <a:r>
              <a:rPr lang="en-US" sz="2800" dirty="0">
                <a:latin typeface="Centaur" panose="02030504050205020304" pitchFamily="18" charset="0"/>
              </a:rPr>
              <a:t>.</a:t>
            </a:r>
          </a:p>
          <a:p>
            <a:endParaRPr lang="en-US" sz="3200" dirty="0">
              <a:latin typeface="Centaur" panose="02030504050205020304" pitchFamily="18" charset="0"/>
            </a:endParaRPr>
          </a:p>
          <a:p>
            <a:pPr algn="r"/>
            <a:r>
              <a:rPr lang="en-US" sz="2000" dirty="0">
                <a:latin typeface="Centaur" panose="02030504050205020304" pitchFamily="18" charset="0"/>
              </a:rPr>
              <a:t>~ Adapted from </a:t>
            </a:r>
            <a:r>
              <a:rPr lang="en-US" sz="2000" i="1" dirty="0">
                <a:latin typeface="Centaur" panose="02030504050205020304" pitchFamily="18" charset="0"/>
              </a:rPr>
              <a:t>Wikipedia</a:t>
            </a:r>
          </a:p>
        </p:txBody>
      </p:sp>
      <p:sp>
        <p:nvSpPr>
          <p:cNvPr id="4" name="Subtitle 8">
            <a:extLst>
              <a:ext uri="{FF2B5EF4-FFF2-40B4-BE49-F238E27FC236}">
                <a16:creationId xmlns:a16="http://schemas.microsoft.com/office/drawing/2014/main" id="{F753B853-4F27-4FF2-9DA5-D670C069A8EF}"/>
              </a:ext>
            </a:extLst>
          </p:cNvPr>
          <p:cNvSpPr txBox="1">
            <a:spLocks/>
          </p:cNvSpPr>
          <p:nvPr/>
        </p:nvSpPr>
        <p:spPr>
          <a:xfrm>
            <a:off x="928016" y="859065"/>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Manifold Learning as Non-Linear Dimensionality Reduction</a:t>
            </a:r>
            <a:endParaRPr lang="en-US" sz="2400" i="1" spc="300" dirty="0">
              <a:latin typeface="Lato" panose="020F0502020204030203" pitchFamily="34" charset="0"/>
              <a:ea typeface="Source Sans Pro" panose="020B0503030403020204" pitchFamily="34" charset="0"/>
            </a:endParaRPr>
          </a:p>
        </p:txBody>
      </p:sp>
      <p:pic>
        <p:nvPicPr>
          <p:cNvPr id="3074" name="Picture 2" descr="The 'Swiss roll' data set. On the left, the data is presented in its... |  Download Scientific Diagram">
            <a:extLst>
              <a:ext uri="{FF2B5EF4-FFF2-40B4-BE49-F238E27FC236}">
                <a16:creationId xmlns:a16="http://schemas.microsoft.com/office/drawing/2014/main" id="{C42A6B4E-3255-4113-9F8C-DF2DAACD1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518"/>
          <a:stretch/>
        </p:blipFill>
        <p:spPr bwMode="auto">
          <a:xfrm>
            <a:off x="928016" y="1321820"/>
            <a:ext cx="2939622" cy="22993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Swiss roll' data set. On the left, the data is presented in its... |  Download Scientific Diagram">
            <a:extLst>
              <a:ext uri="{FF2B5EF4-FFF2-40B4-BE49-F238E27FC236}">
                <a16:creationId xmlns:a16="http://schemas.microsoft.com/office/drawing/2014/main" id="{D51F5848-3445-4E37-A920-220B75987A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518"/>
          <a:stretch/>
        </p:blipFill>
        <p:spPr bwMode="auto">
          <a:xfrm>
            <a:off x="928016" y="3699600"/>
            <a:ext cx="2939623" cy="229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33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tion Group 1 | EUSALP">
            <a:extLst>
              <a:ext uri="{FF2B5EF4-FFF2-40B4-BE49-F238E27FC236}">
                <a16:creationId xmlns:a16="http://schemas.microsoft.com/office/drawing/2014/main" id="{8E376F75-97EE-44BB-BF61-3744AE03A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598" y="1080275"/>
            <a:ext cx="5145448" cy="4697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3D0628-F542-43E6-AD84-444D12C4884C}"/>
              </a:ext>
            </a:extLst>
          </p:cNvPr>
          <p:cNvSpPr txBox="1"/>
          <p:nvPr/>
        </p:nvSpPr>
        <p:spPr>
          <a:xfrm>
            <a:off x="7103695" y="489734"/>
            <a:ext cx="4012707"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rPr>
              <a:t>Outline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rPr>
              <a:t>Jargons Clarification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a:noFill/>
                </a:ln>
                <a:solidFill>
                  <a:srgbClr val="C00000"/>
                </a:solidFill>
                <a:effectLst/>
                <a:uLnTx/>
                <a:uFillTx/>
                <a:latin typeface="Bebas Neue" panose="020B0606020202050201" pitchFamily="34" charset="0"/>
                <a:ea typeface="Lato Black" panose="020F0502020204030203" pitchFamily="34" charset="0"/>
                <a:cs typeface="Lato Black" panose="020F0502020204030203" pitchFamily="34" charset="0"/>
              </a:rPr>
              <a:t>Clustering Task &amp; Generative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rPr>
              <a:t>Dimensionality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spc="600" dirty="0">
              <a:solidFill>
                <a:schemeClr val="bg1">
                  <a:lumMod val="75000"/>
                </a:schemeClr>
              </a:solidFill>
              <a:latin typeface="Bebas Neue" panose="020B0606020202050201" pitchFamily="34" charset="0"/>
              <a:ea typeface="Lato Black" panose="020F0502020204030203" pitchFamily="34" charset="0"/>
              <a:cs typeface="Lato Black" panose="020F0502020204030203" pitchFamily="34" charset="0"/>
            </a:endParaRPr>
          </a:p>
          <a:p>
            <a:pPr>
              <a:defRPr/>
            </a:pPr>
            <a:r>
              <a:rPr lang="en-US" altLang="zh-CN" sz="2800" spc="600" dirty="0">
                <a:solidFill>
                  <a:schemeClr val="bg1">
                    <a:lumMod val="75000"/>
                  </a:schemeClr>
                </a:solidFill>
                <a:latin typeface="Bebas Neue" panose="020B0606020202050201" pitchFamily="34" charset="0"/>
                <a:ea typeface="Lato Black" panose="020F0502020204030203" pitchFamily="34" charset="0"/>
                <a:cs typeface="Lato Black" panose="020F0502020204030203" pitchFamily="34" charset="0"/>
              </a:rPr>
              <a:t>Structural Modelling</a:t>
            </a:r>
          </a:p>
        </p:txBody>
      </p:sp>
    </p:spTree>
    <p:extLst>
      <p:ext uri="{BB962C8B-B14F-4D97-AF65-F5344CB8AC3E}">
        <p14:creationId xmlns:p14="http://schemas.microsoft.com/office/powerpoint/2010/main" val="1853486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Clustering Task &amp; Generative Modelling</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3" y="2818627"/>
            <a:ext cx="7324012" cy="267765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K-Means Clustering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panose="020F0502020204030204"/>
              </a:rPr>
              <a:t>DBSCAN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rgbClr val="C00000"/>
                </a:solidFill>
                <a:latin typeface="Calibri" panose="020F0502020204030204"/>
                <a:ea typeface="等线" panose="02010600030101010101" pitchFamily="2" charset="-122"/>
              </a:rPr>
              <a:t>Gaussian Mixture Model (Generative Model)</a:t>
            </a:r>
            <a:endPar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rgbClr val="C00000"/>
              </a:solidFill>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effectLst/>
                <a:uLnTx/>
                <a:uFillTx/>
                <a:latin typeface="Calibri" panose="020F0502020204030204"/>
                <a:ea typeface="等线" panose="02010600030101010101" pitchFamily="2" charset="-122"/>
                <a:cs typeface="+mn-cs"/>
              </a:rPr>
              <a:t>Topic Models (Generative Models)</a:t>
            </a:r>
            <a:endParaRPr kumimoji="0" lang="zh-CN" altLang="en-US" sz="2400" b="0" i="0" u="none" strike="noStrike" kern="1200" cap="none" spc="0" normalizeH="0" baseline="0" noProof="0" dirty="0">
              <a:ln>
                <a:noFill/>
              </a:ln>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975516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Clustering Task &amp; Generative Modelling</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3" y="2818627"/>
            <a:ext cx="7324012" cy="267765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K-Means Clustering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bg1">
                    <a:lumMod val="75000"/>
                  </a:schemeClr>
                </a:solidFill>
                <a:latin typeface="Calibri" panose="020F0502020204030204"/>
              </a:rPr>
              <a:t>DBSCAN</a:t>
            </a: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chemeClr val="bg1">
                    <a:lumMod val="75000"/>
                  </a:schemeClr>
                </a:solidFill>
                <a:latin typeface="Calibri" panose="020F0502020204030204"/>
                <a:ea typeface="等线" panose="02010600030101010101" pitchFamily="2" charset="-122"/>
              </a:rPr>
              <a:t>Gaussian Mixture Model (Generative Model)</a:t>
            </a: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Topic Models (Generative Models)</a:t>
            </a:r>
            <a:endParaRPr kumimoji="0" lang="zh-CN" altLang="en-US"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899902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8">
            <a:extLst>
              <a:ext uri="{FF2B5EF4-FFF2-40B4-BE49-F238E27FC236}">
                <a16:creationId xmlns:a16="http://schemas.microsoft.com/office/drawing/2014/main" id="{15A5885C-5D34-4A4E-B8B1-0D59499EBF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52" name="Picture 12">
            <a:extLst>
              <a:ext uri="{FF2B5EF4-FFF2-40B4-BE49-F238E27FC236}">
                <a16:creationId xmlns:a16="http://schemas.microsoft.com/office/drawing/2014/main" id="{467BC32D-1D55-44E6-98E2-D7182B50E3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4" b="7443"/>
          <a:stretch/>
        </p:blipFill>
        <p:spPr bwMode="auto">
          <a:xfrm>
            <a:off x="2600325" y="1445415"/>
            <a:ext cx="7296150" cy="4619625"/>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8">
            <a:extLst>
              <a:ext uri="{FF2B5EF4-FFF2-40B4-BE49-F238E27FC236}">
                <a16:creationId xmlns:a16="http://schemas.microsoft.com/office/drawing/2014/main" id="{A2BDECCA-EBB8-4504-B879-E502558FF490}"/>
              </a:ext>
            </a:extLst>
          </p:cNvPr>
          <p:cNvSpPr txBox="1">
            <a:spLocks/>
          </p:cNvSpPr>
          <p:nvPr/>
        </p:nvSpPr>
        <p:spPr>
          <a:xfrm>
            <a:off x="928016" y="792960"/>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K-Means as Euclidean-Distance-Based Clustering</a:t>
            </a:r>
            <a:endParaRPr lang="en-US" sz="2400" i="1"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2166644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4F6AE3-BF60-4ED9-9E2B-D5591A89A9AD}"/>
                  </a:ext>
                </a:extLst>
              </p:cNvPr>
              <p:cNvSpPr txBox="1"/>
              <p:nvPr/>
            </p:nvSpPr>
            <p:spPr>
              <a:xfrm>
                <a:off x="3743110" y="2448699"/>
                <a:ext cx="4705775" cy="1960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n-US" altLang="zh-CN" sz="2800" i="1">
                              <a:latin typeface="Cambria Math" panose="02040503050406030204" pitchFamily="18" charset="0"/>
                            </a:rPr>
                            <m:t>min</m:t>
                          </m:r>
                        </m:e>
                        <m:sub>
                          <m:r>
                            <a:rPr lang="en-US" sz="2800" i="1" smtClean="0">
                              <a:latin typeface="Cambria Math" panose="02040503050406030204" pitchFamily="18" charset="0"/>
                              <a:ea typeface="Cambria Math" panose="02040503050406030204" pitchFamily="18" charset="0"/>
                            </a:rPr>
                            <m:t>𝜇</m:t>
                          </m:r>
                        </m:sub>
                      </m:sSub>
                      <m:nary>
                        <m:naryPr>
                          <m:chr m:val="∑"/>
                          <m:supHide m:val="on"/>
                          <m:ctrlPr>
                            <a:rPr lang="en-US" sz="2800" i="1" smtClean="0">
                              <a:latin typeface="Cambria Math" panose="02040503050406030204" pitchFamily="18" charset="0"/>
                            </a:rPr>
                          </m:ctrlPr>
                        </m:naryPr>
                        <m:sub>
                          <m:r>
                            <m:rPr>
                              <m:sty m:val="p"/>
                            </m:rPr>
                            <a:rPr lang="en-US" altLang="zh-CN" sz="2800" i="1">
                              <a:latin typeface="Cambria Math" panose="02040503050406030204" pitchFamily="18" charset="0"/>
                            </a:rPr>
                            <m:t>K</m:t>
                          </m:r>
                        </m:sub>
                        <m:sup/>
                        <m:e>
                          <m:nary>
                            <m:naryPr>
                              <m:chr m:val="∑"/>
                              <m:supHide m:val="on"/>
                              <m:ctrlPr>
                                <a:rPr lang="en-US" sz="2800" i="1" smtClean="0">
                                  <a:latin typeface="Cambria Math" panose="02040503050406030204" pitchFamily="18" charset="0"/>
                                </a:rPr>
                              </m:ctrlPr>
                            </m:naryPr>
                            <m:sub>
                              <m:sSub>
                                <m:sSubPr>
                                  <m:ctrlPr>
                                    <a:rPr lang="en-US" sz="2800" i="1" smtClean="0">
                                      <a:latin typeface="Cambria Math" panose="02040503050406030204" pitchFamily="18" charset="0"/>
                                    </a:rPr>
                                  </m:ctrlPr>
                                </m:sSubPr>
                                <m:e>
                                  <m:r>
                                    <m:rPr>
                                      <m:sty m:val="p"/>
                                    </m:rPr>
                                    <a:rPr lang="en-US" altLang="zh-CN" sz="2800" i="1">
                                      <a:latin typeface="Cambria Math" panose="02040503050406030204" pitchFamily="18" charset="0"/>
                                    </a:rPr>
                                    <m:t>n</m:t>
                                  </m:r>
                                </m:e>
                                <m:sub>
                                  <m:r>
                                    <a:rPr lang="en-US" sz="2800" b="0" i="1" smtClean="0">
                                      <a:latin typeface="Cambria Math" panose="02040503050406030204" pitchFamily="18" charset="0"/>
                                    </a:rPr>
                                    <m:t>𝑐</m:t>
                                  </m:r>
                                </m:sub>
                              </m:sSub>
                            </m:sub>
                            <m:sup/>
                            <m:e>
                              <m:sSup>
                                <m:sSupPr>
                                  <m:ctrlPr>
                                    <a:rPr lang="en-US" sz="2800" i="1" smtClean="0">
                                      <a:latin typeface="Cambria Math" panose="02040503050406030204" pitchFamily="18" charset="0"/>
                                    </a:rPr>
                                  </m:ctrlPr>
                                </m:sSup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𝜇</m:t>
                                          </m:r>
                                        </m:e>
                                        <m:sub>
                                          <m:r>
                                            <a:rPr lang="en-US" sz="2800" i="1">
                                              <a:latin typeface="Cambria Math" panose="02040503050406030204" pitchFamily="18" charset="0"/>
                                            </a:rPr>
                                            <m:t>𝑐</m:t>
                                          </m:r>
                                        </m:sub>
                                      </m:sSub>
                                    </m:e>
                                  </m:d>
                                </m:e>
                                <m:sup>
                                  <m:r>
                                    <a:rPr lang="en-US" sz="2800" b="0" i="1" smtClean="0">
                                      <a:latin typeface="Cambria Math" panose="02040503050406030204" pitchFamily="18" charset="0"/>
                                    </a:rPr>
                                    <m:t>2</m:t>
                                  </m:r>
                                </m:sup>
                              </m:sSup>
                            </m:e>
                          </m:nary>
                        </m:e>
                      </m:nary>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𝑆</m:t>
                              </m:r>
                            </m:e>
                            <m:sub>
                              <m:r>
                                <a:rPr lang="en-US" sz="2800" b="0" i="1" smtClean="0">
                                  <a:latin typeface="Cambria Math" panose="02040503050406030204" pitchFamily="18" charset="0"/>
                                  <a:ea typeface="Cambria Math" panose="02040503050406030204" pitchFamily="18" charset="0"/>
                                </a:rPr>
                                <m:t>𝑐</m:t>
                              </m:r>
                            </m:sub>
                          </m:sSub>
                        </m:sub>
                      </m:sSub>
                    </m:oMath>
                  </m:oMathPara>
                </a14:m>
                <a:endParaRPr lang="en-US" sz="2800" b="0" i="1" dirty="0">
                  <a:latin typeface="Cambria Math" panose="02040503050406030204" pitchFamily="18" charset="0"/>
                  <a:ea typeface="Cambria Math" panose="02040503050406030204" pitchFamily="18" charset="0"/>
                </a:endParaRPr>
              </a:p>
              <a:p>
                <a:endParaRPr lang="en-US"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𝐶𝑙𝑢𝑠𝑡𝑒𝑟𝑠</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𝑆</m:t>
                          </m:r>
                        </m:e>
                        <m:sub>
                          <m:r>
                            <a:rPr lang="en-US" sz="2800" b="0" i="1" smtClean="0">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𝑆</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𝑆</m:t>
                          </m:r>
                        </m:e>
                        <m:sub>
                          <m:r>
                            <a:rPr lang="en-US" sz="2800" b="0" i="1" smtClean="0">
                              <a:latin typeface="Cambria Math" panose="02040503050406030204" pitchFamily="18" charset="0"/>
                              <a:ea typeface="Cambria Math" panose="02040503050406030204" pitchFamily="18" charset="0"/>
                            </a:rPr>
                            <m:t>𝐾</m:t>
                          </m:r>
                        </m:sub>
                      </m:sSub>
                      <m:r>
                        <a:rPr lang="en-US" sz="2800" b="0" i="1" smtClean="0">
                          <a:latin typeface="Cambria Math" panose="02040503050406030204" pitchFamily="18" charset="0"/>
                          <a:ea typeface="Cambria Math" panose="02040503050406030204" pitchFamily="18" charset="0"/>
                        </a:rPr>
                        <m:t>}</m:t>
                      </m:r>
                    </m:oMath>
                  </m:oMathPara>
                </a14:m>
                <a:endParaRPr lang="en-US" sz="2800" b="0" dirty="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744F6AE3-BF60-4ED9-9E2B-D5591A89A9AD}"/>
                  </a:ext>
                </a:extLst>
              </p:cNvPr>
              <p:cNvSpPr txBox="1">
                <a:spLocks noRot="1" noChangeAspect="1" noMove="1" noResize="1" noEditPoints="1" noAdjustHandles="1" noChangeArrowheads="1" noChangeShapeType="1" noTextEdit="1"/>
              </p:cNvSpPr>
              <p:nvPr/>
            </p:nvSpPr>
            <p:spPr>
              <a:xfrm>
                <a:off x="3743110" y="2448699"/>
                <a:ext cx="4705775" cy="1960601"/>
              </a:xfrm>
              <a:prstGeom prst="rect">
                <a:avLst/>
              </a:prstGeom>
              <a:blipFill>
                <a:blip r:embed="rId2"/>
                <a:stretch>
                  <a:fillRect/>
                </a:stretch>
              </a:blipFill>
            </p:spPr>
            <p:txBody>
              <a:bodyPr/>
              <a:lstStyle/>
              <a:p>
                <a:r>
                  <a:rPr lang="en-US">
                    <a:noFill/>
                  </a:rPr>
                  <a:t> </a:t>
                </a:r>
              </a:p>
            </p:txBody>
          </p:sp>
        </mc:Fallback>
      </mc:AlternateContent>
      <p:sp>
        <p:nvSpPr>
          <p:cNvPr id="3" name="Subtitle 8">
            <a:extLst>
              <a:ext uri="{FF2B5EF4-FFF2-40B4-BE49-F238E27FC236}">
                <a16:creationId xmlns:a16="http://schemas.microsoft.com/office/drawing/2014/main" id="{8EB699F9-75EF-4F8D-ADA1-BA22D4A43264}"/>
              </a:ext>
            </a:extLst>
          </p:cNvPr>
          <p:cNvSpPr txBox="1">
            <a:spLocks/>
          </p:cNvSpPr>
          <p:nvPr/>
        </p:nvSpPr>
        <p:spPr>
          <a:xfrm>
            <a:off x="928015" y="978535"/>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spc="300" dirty="0">
                <a:latin typeface="Lato" panose="020F0502020204030203" pitchFamily="34" charset="0"/>
                <a:ea typeface="Source Sans Pro" panose="020B0503030403020204" pitchFamily="34" charset="0"/>
              </a:rPr>
              <a:t>Optimization problem of K-means Clustering</a:t>
            </a:r>
          </a:p>
        </p:txBody>
      </p:sp>
    </p:spTree>
    <p:extLst>
      <p:ext uri="{BB962C8B-B14F-4D97-AF65-F5344CB8AC3E}">
        <p14:creationId xmlns:p14="http://schemas.microsoft.com/office/powerpoint/2010/main" val="1489428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209280DD-29C8-4CF6-837B-E7DE9EE1948C}"/>
              </a:ext>
            </a:extLst>
          </p:cNvPr>
          <p:cNvSpPr txBox="1">
            <a:spLocks/>
          </p:cNvSpPr>
          <p:nvPr/>
        </p:nvSpPr>
        <p:spPr>
          <a:xfrm>
            <a:off x="928015" y="423896"/>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spc="300" dirty="0">
                <a:latin typeface="Lato" panose="020F0502020204030203" pitchFamily="34" charset="0"/>
                <a:ea typeface="Source Sans Pro" panose="020B0503030403020204" pitchFamily="34" charset="0"/>
              </a:rPr>
              <a:t>Step-by-step Deconstruction of K-means Optimization </a:t>
            </a:r>
          </a:p>
        </p:txBody>
      </p:sp>
      <mc:AlternateContent xmlns:mc="http://schemas.openxmlformats.org/markup-compatibility/2006" xmlns:a14="http://schemas.microsoft.com/office/drawing/2010/main">
        <mc:Choice Requires="a14">
          <p:sp>
            <p:nvSpPr>
              <p:cNvPr id="5" name="Subtitle 8">
                <a:extLst>
                  <a:ext uri="{FF2B5EF4-FFF2-40B4-BE49-F238E27FC236}">
                    <a16:creationId xmlns:a16="http://schemas.microsoft.com/office/drawing/2014/main" id="{EC286ABB-45B1-4BA7-9107-17E9E9DECB2D}"/>
                  </a:ext>
                </a:extLst>
              </p:cNvPr>
              <p:cNvSpPr txBox="1">
                <a:spLocks/>
              </p:cNvSpPr>
              <p:nvPr/>
            </p:nvSpPr>
            <p:spPr>
              <a:xfrm>
                <a:off x="1355398" y="1169647"/>
                <a:ext cx="9481203" cy="526445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600" spc="300" dirty="0">
                    <a:latin typeface="Lato" panose="020F0502020204030203" pitchFamily="34" charset="0"/>
                    <a:ea typeface="Source Sans Pro" panose="020B0503030403020204" pitchFamily="34" charset="0"/>
                  </a:rPr>
                  <a:t>Randomized initial centroid: </a:t>
                </a:r>
              </a:p>
              <a:p>
                <a:pPr marL="457200" indent="-457200">
                  <a:buFont typeface="+mj-lt"/>
                  <a:buAutoNum type="arabicPeriod"/>
                </a:pPr>
                <a:endParaRPr lang="en-US" sz="2400" spc="300" dirty="0">
                  <a:latin typeface="Lato" panose="020F0502020204030203" pitchFamily="34" charset="0"/>
                  <a:ea typeface="Source Sans Pro" panose="020B0503030403020204" pitchFamily="34" charset="0"/>
                </a:endParaRPr>
              </a:p>
              <a:p>
                <a:pPr marL="0" indent="0">
                  <a:buNone/>
                </a:pPr>
                <a14:m>
                  <m:oMathPara xmlns:m="http://schemas.openxmlformats.org/officeDocument/2006/math">
                    <m:oMathParaPr>
                      <m:jc m:val="center"/>
                    </m:oMathParaPr>
                    <m:oMath xmlns:m="http://schemas.openxmlformats.org/officeDocument/2006/math">
                      <m:sSubSup>
                        <m:sSubSupPr>
                          <m:ctrlPr>
                            <a:rPr lang="en-US" sz="2400" i="1" spc="300" smtClean="0">
                              <a:latin typeface="Cambria Math" panose="02040503050406030204" pitchFamily="18" charset="0"/>
                              <a:ea typeface="Source Sans Pro" panose="020B0503030403020204" pitchFamily="34" charset="0"/>
                            </a:rPr>
                          </m:ctrlPr>
                        </m:sSubSupPr>
                        <m:e>
                          <m:r>
                            <a:rPr lang="en-US" sz="2400" i="1" spc="300" smtClean="0">
                              <a:latin typeface="Cambria Math" panose="02040503050406030204" pitchFamily="18" charset="0"/>
                              <a:ea typeface="Cambria Math" panose="02040503050406030204" pitchFamily="18" charset="0"/>
                            </a:rPr>
                            <m:t>𝜇</m:t>
                          </m:r>
                        </m:e>
                        <m:sub>
                          <m:r>
                            <a:rPr lang="en-US" sz="2400" b="0" i="1" spc="300" smtClean="0">
                              <a:latin typeface="Cambria Math" panose="02040503050406030204" pitchFamily="18" charset="0"/>
                              <a:ea typeface="Source Sans Pro" panose="020B0503030403020204" pitchFamily="34" charset="0"/>
                            </a:rPr>
                            <m:t>𝑐</m:t>
                          </m:r>
                        </m:sub>
                        <m:sup>
                          <m:r>
                            <a:rPr lang="en-US" sz="2400" b="0" i="1" spc="300" smtClean="0">
                              <a:latin typeface="Cambria Math" panose="02040503050406030204" pitchFamily="18" charset="0"/>
                              <a:ea typeface="Source Sans Pro" panose="020B0503030403020204" pitchFamily="34" charset="0"/>
                            </a:rPr>
                            <m:t>(0)</m:t>
                          </m:r>
                        </m:sup>
                      </m:sSubSup>
                      <m:r>
                        <a:rPr lang="en-US" sz="2400" b="0" i="1" spc="300" smtClean="0">
                          <a:latin typeface="Cambria Math" panose="02040503050406030204" pitchFamily="18" charset="0"/>
                          <a:ea typeface="Source Sans Pro" panose="020B0503030403020204" pitchFamily="34" charset="0"/>
                        </a:rPr>
                        <m:t>, </m:t>
                      </m:r>
                      <m:r>
                        <a:rPr lang="en-US" sz="2400" b="0" i="1" spc="300" smtClean="0">
                          <a:latin typeface="Cambria Math" panose="02040503050406030204" pitchFamily="18" charset="0"/>
                          <a:ea typeface="Source Sans Pro" panose="020B0503030403020204" pitchFamily="34" charset="0"/>
                        </a:rPr>
                        <m:t>𝑐</m:t>
                      </m:r>
                      <m:r>
                        <a:rPr lang="en-US" sz="2400" b="0" i="1" spc="300" smtClean="0">
                          <a:latin typeface="Cambria Math" panose="02040503050406030204" pitchFamily="18" charset="0"/>
                          <a:ea typeface="Source Sans Pro" panose="020B0503030403020204" pitchFamily="34" charset="0"/>
                        </a:rPr>
                        <m:t>=1, 2, …, </m:t>
                      </m:r>
                      <m:r>
                        <a:rPr lang="en-US" sz="2400" b="0" i="1" spc="300" smtClean="0">
                          <a:latin typeface="Cambria Math" panose="02040503050406030204" pitchFamily="18" charset="0"/>
                          <a:ea typeface="Source Sans Pro" panose="020B0503030403020204" pitchFamily="34" charset="0"/>
                        </a:rPr>
                        <m:t>𝐾</m:t>
                      </m:r>
                    </m:oMath>
                  </m:oMathPara>
                </a14:m>
                <a:endParaRPr lang="en-US" sz="2400" b="0" spc="300" dirty="0">
                  <a:latin typeface="Lato" panose="020F0502020204030203" pitchFamily="34" charset="0"/>
                  <a:ea typeface="Source Sans Pro" panose="020B0503030403020204" pitchFamily="34" charset="0"/>
                </a:endParaRPr>
              </a:p>
              <a:p>
                <a:pPr marL="0" indent="0">
                  <a:buNone/>
                </a:pPr>
                <a:endParaRPr lang="en-US" sz="2400" b="0" spc="300" dirty="0">
                  <a:latin typeface="Lato" panose="020F0502020204030203" pitchFamily="34" charset="0"/>
                  <a:ea typeface="Source Sans Pro" panose="020B0503030403020204" pitchFamily="34" charset="0"/>
                </a:endParaRPr>
              </a:p>
              <a:p>
                <a:pPr marL="0" indent="0">
                  <a:buNone/>
                </a:pPr>
                <a:r>
                  <a:rPr lang="en-US" sz="2600" spc="300" dirty="0">
                    <a:latin typeface="Lato" panose="020F0502020204030203" pitchFamily="34" charset="0"/>
                    <a:ea typeface="Source Sans Pro" panose="020B0503030403020204" pitchFamily="34" charset="0"/>
                  </a:rPr>
                  <a:t>2.  Calculating Euclidean distance &amp; assigning to a cluster:</a:t>
                </a:r>
                <a:r>
                  <a:rPr lang="en-US" sz="2400" spc="300" dirty="0">
                    <a:latin typeface="Lato" panose="020F0502020204030203" pitchFamily="34" charset="0"/>
                    <a:ea typeface="Source Sans Pro" panose="020B0503030403020204" pitchFamily="34" charset="0"/>
                  </a:rPr>
                  <a:t> </a:t>
                </a:r>
              </a:p>
              <a:p>
                <a:pPr marL="0" indent="0">
                  <a:buNone/>
                </a:pPr>
                <a:endParaRPr lang="en-US" sz="2400" spc="300" dirty="0">
                  <a:latin typeface="Lato" panose="020F0502020204030203" pitchFamily="34" charset="0"/>
                  <a:ea typeface="Source Sans Pro" panose="020B0503030403020204" pitchFamily="34" charset="0"/>
                </a:endParaRPr>
              </a:p>
              <a:p>
                <a:pPr marL="0" indent="0" algn="ctr">
                  <a:buNone/>
                </a:pPr>
                <a14:m>
                  <m:oMathPara xmlns:m="http://schemas.openxmlformats.org/officeDocument/2006/math">
                    <m:oMathParaPr>
                      <m:jc m:val="centerGroup"/>
                    </m:oMathParaPr>
                    <m:oMath xmlns:m="http://schemas.openxmlformats.org/officeDocument/2006/math">
                      <m:sSubSup>
                        <m:sSubSupPr>
                          <m:ctrlPr>
                            <a:rPr lang="en-US" sz="2400" i="1" spc="300" smtClean="0">
                              <a:latin typeface="Cambria Math" panose="02040503050406030204" pitchFamily="18" charset="0"/>
                              <a:ea typeface="Source Sans Pro" panose="020B0503030403020204" pitchFamily="34" charset="0"/>
                            </a:rPr>
                          </m:ctrlPr>
                        </m:sSubSupPr>
                        <m:e>
                          <m:r>
                            <a:rPr lang="en-US" sz="2400" b="0" i="1" spc="300" smtClean="0">
                              <a:latin typeface="Cambria Math" panose="02040503050406030204" pitchFamily="18" charset="0"/>
                              <a:ea typeface="Source Sans Pro" panose="020B0503030403020204" pitchFamily="34" charset="0"/>
                            </a:rPr>
                            <m:t>𝑆</m:t>
                          </m:r>
                        </m:e>
                        <m:sub>
                          <m:r>
                            <a:rPr lang="en-US" sz="2400" b="0" i="1" spc="300" smtClean="0">
                              <a:latin typeface="Cambria Math" panose="02040503050406030204" pitchFamily="18" charset="0"/>
                              <a:ea typeface="Source Sans Pro" panose="020B0503030403020204" pitchFamily="34" charset="0"/>
                            </a:rPr>
                            <m:t>𝑐</m:t>
                          </m:r>
                        </m:sub>
                        <m:sup>
                          <m:r>
                            <a:rPr lang="en-US" sz="2400" b="0" i="1" spc="300" smtClean="0">
                              <a:latin typeface="Cambria Math" panose="02040503050406030204" pitchFamily="18" charset="0"/>
                              <a:ea typeface="Source Sans Pro" panose="020B0503030403020204" pitchFamily="34" charset="0"/>
                            </a:rPr>
                            <m:t>(</m:t>
                          </m:r>
                          <m:r>
                            <a:rPr lang="en-US" sz="2400" b="0" i="1" spc="300" smtClean="0">
                              <a:latin typeface="Cambria Math" panose="02040503050406030204" pitchFamily="18" charset="0"/>
                              <a:ea typeface="Source Sans Pro" panose="020B0503030403020204" pitchFamily="34" charset="0"/>
                            </a:rPr>
                            <m:t>𝑡</m:t>
                          </m:r>
                          <m:r>
                            <a:rPr lang="en-US" sz="2400" b="0" i="1" spc="300" smtClean="0">
                              <a:latin typeface="Cambria Math" panose="02040503050406030204" pitchFamily="18" charset="0"/>
                              <a:ea typeface="Source Sans Pro" panose="020B0503030403020204" pitchFamily="34" charset="0"/>
                            </a:rPr>
                            <m:t>)</m:t>
                          </m:r>
                        </m:sup>
                      </m:sSubSup>
                      <m:r>
                        <a:rPr lang="en-US" sz="2400" b="0" i="1" spc="300" smtClean="0">
                          <a:latin typeface="Cambria Math" panose="02040503050406030204" pitchFamily="18" charset="0"/>
                          <a:ea typeface="Source Sans Pro" panose="020B0503030403020204" pitchFamily="34" charset="0"/>
                        </a:rPr>
                        <m:t>={</m:t>
                      </m:r>
                      <m:sSub>
                        <m:sSubPr>
                          <m:ctrlPr>
                            <a:rPr lang="en-US" sz="2400" b="0" i="1" spc="300" smtClean="0">
                              <a:latin typeface="Cambria Math" panose="02040503050406030204" pitchFamily="18" charset="0"/>
                              <a:ea typeface="Source Sans Pro" panose="020B0503030403020204" pitchFamily="34" charset="0"/>
                            </a:rPr>
                          </m:ctrlPr>
                        </m:sSubPr>
                        <m:e>
                          <m:r>
                            <a:rPr lang="en-US" sz="2400" b="0" i="1" spc="300" smtClean="0">
                              <a:latin typeface="Cambria Math" panose="02040503050406030204" pitchFamily="18" charset="0"/>
                              <a:ea typeface="Source Sans Pro" panose="020B0503030403020204" pitchFamily="34" charset="0"/>
                            </a:rPr>
                            <m:t>𝑥</m:t>
                          </m:r>
                        </m:e>
                        <m:sub>
                          <m:r>
                            <a:rPr lang="en-US" sz="2400" b="0" i="1" spc="300" smtClean="0">
                              <a:latin typeface="Cambria Math" panose="02040503050406030204" pitchFamily="18" charset="0"/>
                              <a:ea typeface="Source Sans Pro" panose="020B0503030403020204" pitchFamily="34" charset="0"/>
                            </a:rPr>
                            <m:t>𝑖</m:t>
                          </m:r>
                        </m:sub>
                      </m:sSub>
                      <m:r>
                        <a:rPr lang="en-US" sz="2400" b="0" i="1" spc="300" smtClean="0">
                          <a:latin typeface="Cambria Math" panose="02040503050406030204" pitchFamily="18" charset="0"/>
                          <a:ea typeface="Source Sans Pro" panose="020B0503030403020204" pitchFamily="34" charset="0"/>
                        </a:rPr>
                        <m:t>:</m:t>
                      </m:r>
                      <m:d>
                        <m:dPr>
                          <m:begChr m:val="‖"/>
                          <m:endChr m:val="‖"/>
                          <m:ctrlPr>
                            <a:rPr lang="en-US" sz="2400" b="0" i="1" spc="300" smtClean="0">
                              <a:latin typeface="Cambria Math" panose="02040503050406030204" pitchFamily="18" charset="0"/>
                              <a:ea typeface="Source Sans Pro" panose="020B0503030403020204" pitchFamily="34" charset="0"/>
                            </a:rPr>
                          </m:ctrlPr>
                        </m:dPr>
                        <m:e>
                          <m:sSub>
                            <m:sSubPr>
                              <m:ctrlPr>
                                <a:rPr lang="en-US" sz="2400" b="0" i="1" spc="300" smtClean="0">
                                  <a:latin typeface="Cambria Math" panose="02040503050406030204" pitchFamily="18" charset="0"/>
                                  <a:ea typeface="Source Sans Pro" panose="020B0503030403020204" pitchFamily="34" charset="0"/>
                                </a:rPr>
                              </m:ctrlPr>
                            </m:sSubPr>
                            <m:e>
                              <m:r>
                                <a:rPr lang="en-US" sz="2400" b="0" i="1" spc="300" smtClean="0">
                                  <a:latin typeface="Cambria Math" panose="02040503050406030204" pitchFamily="18" charset="0"/>
                                  <a:ea typeface="Source Sans Pro" panose="020B0503030403020204" pitchFamily="34" charset="0"/>
                                </a:rPr>
                                <m:t>𝑥</m:t>
                              </m:r>
                            </m:e>
                            <m:sub>
                              <m:r>
                                <a:rPr lang="en-US" sz="2400" b="0" i="1" spc="300" smtClean="0">
                                  <a:latin typeface="Cambria Math" panose="02040503050406030204" pitchFamily="18" charset="0"/>
                                  <a:ea typeface="Source Sans Pro" panose="020B0503030403020204" pitchFamily="34" charset="0"/>
                                </a:rPr>
                                <m:t>𝑖</m:t>
                              </m:r>
                            </m:sub>
                          </m:sSub>
                          <m:r>
                            <a:rPr lang="en-US" sz="2400" b="0" i="1" spc="300" smtClean="0">
                              <a:latin typeface="Cambria Math" panose="02040503050406030204" pitchFamily="18" charset="0"/>
                              <a:ea typeface="Source Sans Pro" panose="020B0503030403020204" pitchFamily="34" charset="0"/>
                            </a:rPr>
                            <m:t>−</m:t>
                          </m:r>
                          <m:sSubSup>
                            <m:sSubSupPr>
                              <m:ctrlPr>
                                <a:rPr lang="en-US" sz="2400" b="0" i="1" spc="300" smtClean="0">
                                  <a:latin typeface="Cambria Math" panose="02040503050406030204" pitchFamily="18" charset="0"/>
                                  <a:ea typeface="Source Sans Pro" panose="020B0503030403020204" pitchFamily="34" charset="0"/>
                                </a:rPr>
                              </m:ctrlPr>
                            </m:sSubSupPr>
                            <m:e>
                              <m:r>
                                <a:rPr lang="en-US" sz="2400" b="0" i="1" spc="300" smtClean="0">
                                  <a:latin typeface="Cambria Math" panose="02040503050406030204" pitchFamily="18" charset="0"/>
                                  <a:ea typeface="Cambria Math" panose="02040503050406030204" pitchFamily="18" charset="0"/>
                                </a:rPr>
                                <m:t>𝜇</m:t>
                              </m:r>
                            </m:e>
                            <m:sub>
                              <m:r>
                                <a:rPr lang="en-US" sz="2400" b="0" i="1" spc="300" smtClean="0">
                                  <a:latin typeface="Cambria Math" panose="02040503050406030204" pitchFamily="18" charset="0"/>
                                  <a:ea typeface="Source Sans Pro" panose="020B0503030403020204" pitchFamily="34" charset="0"/>
                                </a:rPr>
                                <m:t>𝑐</m:t>
                              </m:r>
                            </m:sub>
                            <m:sup>
                              <m:d>
                                <m:dPr>
                                  <m:ctrlPr>
                                    <a:rPr lang="en-US" sz="2400" b="0" i="1" spc="300" smtClean="0">
                                      <a:latin typeface="Cambria Math" panose="02040503050406030204" pitchFamily="18" charset="0"/>
                                      <a:ea typeface="Source Sans Pro" panose="020B0503030403020204" pitchFamily="34" charset="0"/>
                                    </a:rPr>
                                  </m:ctrlPr>
                                </m:dPr>
                                <m:e>
                                  <m:r>
                                    <a:rPr lang="en-US" sz="2400" b="0" i="1" spc="300" smtClean="0">
                                      <a:latin typeface="Cambria Math" panose="02040503050406030204" pitchFamily="18" charset="0"/>
                                      <a:ea typeface="Source Sans Pro" panose="020B0503030403020204" pitchFamily="34" charset="0"/>
                                    </a:rPr>
                                    <m:t>𝑡</m:t>
                                  </m:r>
                                </m:e>
                              </m:d>
                            </m:sup>
                          </m:sSubSup>
                        </m:e>
                      </m:d>
                      <m:r>
                        <a:rPr lang="en-US" sz="2400" i="1" spc="300">
                          <a:latin typeface="Cambria Math" panose="02040503050406030204" pitchFamily="18" charset="0"/>
                          <a:ea typeface="Source Sans Pro" panose="020B0503030403020204" pitchFamily="34" charset="0"/>
                        </a:rPr>
                        <m:t>≤</m:t>
                      </m:r>
                      <m:d>
                        <m:dPr>
                          <m:begChr m:val="‖"/>
                          <m:endChr m:val="‖"/>
                          <m:ctrlPr>
                            <a:rPr lang="en-US" sz="2400" i="1" spc="300" smtClean="0">
                              <a:latin typeface="Cambria Math" panose="02040503050406030204" pitchFamily="18" charset="0"/>
                              <a:ea typeface="Source Sans Pro" panose="020B0503030403020204" pitchFamily="34" charset="0"/>
                            </a:rPr>
                          </m:ctrlPr>
                        </m:dPr>
                        <m:e>
                          <m:sSub>
                            <m:sSubPr>
                              <m:ctrlPr>
                                <a:rPr lang="en-US" sz="2400" i="1" spc="300">
                                  <a:latin typeface="Cambria Math" panose="02040503050406030204" pitchFamily="18" charset="0"/>
                                  <a:ea typeface="Source Sans Pro" panose="020B0503030403020204" pitchFamily="34" charset="0"/>
                                </a:rPr>
                              </m:ctrlPr>
                            </m:sSubPr>
                            <m:e>
                              <m:r>
                                <a:rPr lang="en-US" sz="2400" i="1" spc="300">
                                  <a:latin typeface="Cambria Math" panose="02040503050406030204" pitchFamily="18" charset="0"/>
                                  <a:ea typeface="Source Sans Pro" panose="020B0503030403020204" pitchFamily="34" charset="0"/>
                                </a:rPr>
                                <m:t>𝑥</m:t>
                              </m:r>
                            </m:e>
                            <m:sub>
                              <m:r>
                                <a:rPr lang="en-US" sz="2400" i="1" spc="300">
                                  <a:latin typeface="Cambria Math" panose="02040503050406030204" pitchFamily="18" charset="0"/>
                                  <a:ea typeface="Source Sans Pro" panose="020B0503030403020204" pitchFamily="34" charset="0"/>
                                </a:rPr>
                                <m:t>𝑖</m:t>
                              </m:r>
                            </m:sub>
                          </m:sSub>
                          <m:r>
                            <a:rPr lang="en-US" sz="2400" i="1" spc="300">
                              <a:latin typeface="Cambria Math" panose="02040503050406030204" pitchFamily="18" charset="0"/>
                              <a:ea typeface="Source Sans Pro" panose="020B0503030403020204" pitchFamily="34" charset="0"/>
                            </a:rPr>
                            <m:t>−</m:t>
                          </m:r>
                          <m:sSubSup>
                            <m:sSubSupPr>
                              <m:ctrlPr>
                                <a:rPr lang="en-US" sz="2400" i="1" spc="300">
                                  <a:latin typeface="Cambria Math" panose="02040503050406030204" pitchFamily="18" charset="0"/>
                                  <a:ea typeface="Source Sans Pro" panose="020B0503030403020204" pitchFamily="34" charset="0"/>
                                </a:rPr>
                              </m:ctrlPr>
                            </m:sSubSupPr>
                            <m:e>
                              <m:r>
                                <a:rPr lang="en-US" sz="2400" i="1" spc="300">
                                  <a:latin typeface="Cambria Math" panose="02040503050406030204" pitchFamily="18" charset="0"/>
                                  <a:ea typeface="Cambria Math" panose="02040503050406030204" pitchFamily="18" charset="0"/>
                                </a:rPr>
                                <m:t>𝜇</m:t>
                              </m:r>
                            </m:e>
                            <m:sub>
                              <m:r>
                                <a:rPr lang="en-US" sz="2400" i="1" spc="300">
                                  <a:latin typeface="Cambria Math" panose="02040503050406030204" pitchFamily="18" charset="0"/>
                                  <a:ea typeface="Source Sans Pro" panose="020B0503030403020204" pitchFamily="34" charset="0"/>
                                </a:rPr>
                                <m:t>𝑐</m:t>
                              </m:r>
                              <m:r>
                                <a:rPr lang="en-US" sz="2400" b="0" i="1" spc="300" smtClean="0">
                                  <a:latin typeface="Cambria Math" panose="02040503050406030204" pitchFamily="18" charset="0"/>
                                  <a:ea typeface="Source Sans Pro" panose="020B0503030403020204" pitchFamily="34" charset="0"/>
                                </a:rPr>
                                <m:t>∗</m:t>
                              </m:r>
                            </m:sub>
                            <m:sup>
                              <m:d>
                                <m:dPr>
                                  <m:ctrlPr>
                                    <a:rPr lang="en-US" sz="2400" i="1" spc="300">
                                      <a:latin typeface="Cambria Math" panose="02040503050406030204" pitchFamily="18" charset="0"/>
                                      <a:ea typeface="Source Sans Pro" panose="020B0503030403020204" pitchFamily="34" charset="0"/>
                                    </a:rPr>
                                  </m:ctrlPr>
                                </m:dPr>
                                <m:e>
                                  <m:r>
                                    <a:rPr lang="en-US" sz="2400" i="1" spc="300">
                                      <a:latin typeface="Cambria Math" panose="02040503050406030204" pitchFamily="18" charset="0"/>
                                      <a:ea typeface="Source Sans Pro" panose="020B0503030403020204" pitchFamily="34" charset="0"/>
                                    </a:rPr>
                                    <m:t>𝑡</m:t>
                                  </m:r>
                                </m:e>
                              </m:d>
                            </m:sup>
                          </m:sSubSup>
                        </m:e>
                      </m:d>
                      <m:r>
                        <a:rPr lang="en-US" sz="2400" b="0" i="1" spc="300" smtClean="0">
                          <a:latin typeface="Cambria Math" panose="02040503050406030204" pitchFamily="18" charset="0"/>
                          <a:ea typeface="Source Sans Pro" panose="020B0503030403020204" pitchFamily="34" charset="0"/>
                        </a:rPr>
                        <m:t>, </m:t>
                      </m:r>
                      <m:r>
                        <a:rPr lang="en-US" sz="2400" b="0" i="1" spc="300" smtClean="0">
                          <a:latin typeface="Cambria Math" panose="02040503050406030204" pitchFamily="18" charset="0"/>
                          <a:ea typeface="Cambria Math" panose="02040503050406030204" pitchFamily="18" charset="0"/>
                        </a:rPr>
                        <m:t>∀</m:t>
                      </m:r>
                      <m:r>
                        <a:rPr lang="en-US" sz="2400" b="0" i="1" spc="300" smtClean="0">
                          <a:latin typeface="Cambria Math" panose="02040503050406030204" pitchFamily="18" charset="0"/>
                          <a:ea typeface="Cambria Math" panose="02040503050406030204" pitchFamily="18" charset="0"/>
                        </a:rPr>
                        <m:t>𝑖</m:t>
                      </m:r>
                      <m:r>
                        <a:rPr lang="en-US" sz="2400" b="0" i="1" spc="300" smtClean="0">
                          <a:latin typeface="Cambria Math" panose="02040503050406030204" pitchFamily="18" charset="0"/>
                          <a:ea typeface="Cambria Math" panose="02040503050406030204" pitchFamily="18" charset="0"/>
                        </a:rPr>
                        <m:t>=1,…</m:t>
                      </m:r>
                      <m:r>
                        <a:rPr lang="en-US" sz="2400" b="0" i="1" spc="300" smtClean="0">
                          <a:latin typeface="Cambria Math" panose="02040503050406030204" pitchFamily="18" charset="0"/>
                          <a:ea typeface="Cambria Math" panose="02040503050406030204" pitchFamily="18" charset="0"/>
                        </a:rPr>
                        <m:t>𝑛</m:t>
                      </m:r>
                      <m:r>
                        <a:rPr lang="en-US" sz="2400" b="0" i="1" spc="300" smtClean="0">
                          <a:latin typeface="Cambria Math" panose="02040503050406030204" pitchFamily="18" charset="0"/>
                          <a:ea typeface="Source Sans Pro" panose="020B0503030403020204" pitchFamily="34" charset="0"/>
                        </a:rPr>
                        <m:t>}</m:t>
                      </m:r>
                    </m:oMath>
                  </m:oMathPara>
                </a14:m>
                <a:endParaRPr lang="en-US" sz="2400" spc="300" dirty="0">
                  <a:latin typeface="Lato" panose="020F0502020204030203" pitchFamily="34" charset="0"/>
                  <a:ea typeface="Source Sans Pro" panose="020B0503030403020204" pitchFamily="34" charset="0"/>
                </a:endParaRPr>
              </a:p>
              <a:p>
                <a:pPr marL="0" indent="0" algn="ctr">
                  <a:buNone/>
                </a:pPr>
                <a:endParaRPr lang="en-US" sz="2400" spc="300" dirty="0">
                  <a:latin typeface="Lato" panose="020F0502020204030203" pitchFamily="34" charset="0"/>
                  <a:ea typeface="Source Sans Pro" panose="020B0503030403020204" pitchFamily="34" charset="0"/>
                </a:endParaRPr>
              </a:p>
              <a:p>
                <a:pPr marL="0" indent="0">
                  <a:buNone/>
                </a:pPr>
                <a:r>
                  <a:rPr lang="en-US" sz="2600" spc="300" dirty="0">
                    <a:latin typeface="Lato" panose="020F0502020204030203" pitchFamily="34" charset="0"/>
                    <a:ea typeface="Source Sans Pro" panose="020B0503030403020204" pitchFamily="34" charset="0"/>
                  </a:rPr>
                  <a:t>3.  Updating the centroid: </a:t>
                </a:r>
              </a:p>
              <a:p>
                <a:pPr marL="0" indent="0">
                  <a:buNone/>
                </a:pPr>
                <a:endParaRPr lang="en-US" sz="2400" spc="300" dirty="0">
                  <a:latin typeface="Lato" panose="020F0502020204030203" pitchFamily="34" charset="0"/>
                  <a:ea typeface="Source Sans Pro" panose="020B0503030403020204" pitchFamily="34"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sz="2400" i="1" spc="300" smtClean="0">
                              <a:latin typeface="Cambria Math" panose="02040503050406030204" pitchFamily="18" charset="0"/>
                              <a:ea typeface="Source Sans Pro" panose="020B0503030403020204" pitchFamily="34" charset="0"/>
                            </a:rPr>
                          </m:ctrlPr>
                        </m:sSubSupPr>
                        <m:e>
                          <m:r>
                            <a:rPr lang="en-US" sz="2400" i="1" spc="300" smtClean="0">
                              <a:latin typeface="Cambria Math" panose="02040503050406030204" pitchFamily="18" charset="0"/>
                              <a:ea typeface="Cambria Math" panose="02040503050406030204" pitchFamily="18" charset="0"/>
                            </a:rPr>
                            <m:t>𝜇</m:t>
                          </m:r>
                        </m:e>
                        <m:sub>
                          <m:r>
                            <a:rPr lang="en-US" sz="2400" b="0" i="1" spc="300" smtClean="0">
                              <a:latin typeface="Cambria Math" panose="02040503050406030204" pitchFamily="18" charset="0"/>
                              <a:ea typeface="Source Sans Pro" panose="020B0503030403020204" pitchFamily="34" charset="0"/>
                            </a:rPr>
                            <m:t>𝑐</m:t>
                          </m:r>
                        </m:sub>
                        <m:sup>
                          <m:r>
                            <a:rPr lang="en-US" sz="2400" b="0" i="1" spc="300" smtClean="0">
                              <a:latin typeface="Cambria Math" panose="02040503050406030204" pitchFamily="18" charset="0"/>
                              <a:ea typeface="Source Sans Pro" panose="020B0503030403020204" pitchFamily="34" charset="0"/>
                            </a:rPr>
                            <m:t>(</m:t>
                          </m:r>
                          <m:r>
                            <a:rPr lang="en-US" sz="2400" b="0" i="1" spc="300" smtClean="0">
                              <a:latin typeface="Cambria Math" panose="02040503050406030204" pitchFamily="18" charset="0"/>
                              <a:ea typeface="Source Sans Pro" panose="020B0503030403020204" pitchFamily="34" charset="0"/>
                            </a:rPr>
                            <m:t>𝑡</m:t>
                          </m:r>
                          <m:r>
                            <a:rPr lang="en-US" sz="2400" b="0" i="1" spc="300" smtClean="0">
                              <a:latin typeface="Cambria Math" panose="02040503050406030204" pitchFamily="18" charset="0"/>
                              <a:ea typeface="Source Sans Pro" panose="020B0503030403020204" pitchFamily="34" charset="0"/>
                            </a:rPr>
                            <m:t>+1)</m:t>
                          </m:r>
                        </m:sup>
                      </m:sSubSup>
                      <m:r>
                        <a:rPr lang="en-US" sz="2400" b="0" i="1" spc="300" smtClean="0">
                          <a:latin typeface="Cambria Math" panose="02040503050406030204" pitchFamily="18" charset="0"/>
                          <a:ea typeface="Source Sans Pro" panose="020B0503030403020204" pitchFamily="34" charset="0"/>
                        </a:rPr>
                        <m:t>=</m:t>
                      </m:r>
                      <m:f>
                        <m:fPr>
                          <m:ctrlPr>
                            <a:rPr lang="en-US" sz="2400" b="0" i="1" spc="300" smtClean="0">
                              <a:latin typeface="Cambria Math" panose="02040503050406030204" pitchFamily="18" charset="0"/>
                              <a:ea typeface="Source Sans Pro" panose="020B0503030403020204" pitchFamily="34" charset="0"/>
                            </a:rPr>
                          </m:ctrlPr>
                        </m:fPr>
                        <m:num>
                          <m:r>
                            <a:rPr lang="en-US" sz="2400" b="0" i="1" spc="300" smtClean="0">
                              <a:latin typeface="Cambria Math" panose="02040503050406030204" pitchFamily="18" charset="0"/>
                              <a:ea typeface="Source Sans Pro" panose="020B0503030403020204" pitchFamily="34" charset="0"/>
                            </a:rPr>
                            <m:t>𝑆𝑢𝑚</m:t>
                          </m:r>
                          <m:r>
                            <a:rPr lang="en-US" sz="2400" b="0" i="1" spc="300" smtClean="0">
                              <a:latin typeface="Cambria Math" panose="02040503050406030204" pitchFamily="18" charset="0"/>
                              <a:ea typeface="Source Sans Pro" panose="020B0503030403020204" pitchFamily="34" charset="0"/>
                            </a:rPr>
                            <m:t>(</m:t>
                          </m:r>
                          <m:sSubSup>
                            <m:sSubSupPr>
                              <m:ctrlPr>
                                <a:rPr lang="en-US" sz="2400" b="0" i="1" spc="300" smtClean="0">
                                  <a:latin typeface="Cambria Math" panose="02040503050406030204" pitchFamily="18" charset="0"/>
                                  <a:ea typeface="Source Sans Pro" panose="020B0503030403020204" pitchFamily="34" charset="0"/>
                                </a:rPr>
                              </m:ctrlPr>
                            </m:sSubSupPr>
                            <m:e>
                              <m:r>
                                <a:rPr lang="en-US" sz="2400" b="0" i="1" spc="300" smtClean="0">
                                  <a:latin typeface="Cambria Math" panose="02040503050406030204" pitchFamily="18" charset="0"/>
                                  <a:ea typeface="Source Sans Pro" panose="020B0503030403020204" pitchFamily="34" charset="0"/>
                                </a:rPr>
                                <m:t>𝑆</m:t>
                              </m:r>
                            </m:e>
                            <m:sub>
                              <m:r>
                                <a:rPr lang="en-US" sz="2400" b="0" i="1" spc="300" smtClean="0">
                                  <a:latin typeface="Cambria Math" panose="02040503050406030204" pitchFamily="18" charset="0"/>
                                  <a:ea typeface="Source Sans Pro" panose="020B0503030403020204" pitchFamily="34" charset="0"/>
                                </a:rPr>
                                <m:t>𝑐</m:t>
                              </m:r>
                            </m:sub>
                            <m:sup>
                              <m:r>
                                <a:rPr lang="en-US" sz="2400" b="0" i="1" spc="300" smtClean="0">
                                  <a:latin typeface="Cambria Math" panose="02040503050406030204" pitchFamily="18" charset="0"/>
                                  <a:ea typeface="Source Sans Pro" panose="020B0503030403020204" pitchFamily="34" charset="0"/>
                                </a:rPr>
                                <m:t>(</m:t>
                              </m:r>
                              <m:r>
                                <a:rPr lang="en-US" sz="2400" b="0" i="1" spc="300" smtClean="0">
                                  <a:latin typeface="Cambria Math" panose="02040503050406030204" pitchFamily="18" charset="0"/>
                                  <a:ea typeface="Source Sans Pro" panose="020B0503030403020204" pitchFamily="34" charset="0"/>
                                </a:rPr>
                                <m:t>𝑡</m:t>
                              </m:r>
                              <m:r>
                                <a:rPr lang="en-US" sz="2400" b="0" i="1" spc="300" smtClean="0">
                                  <a:latin typeface="Cambria Math" panose="02040503050406030204" pitchFamily="18" charset="0"/>
                                  <a:ea typeface="Source Sans Pro" panose="020B0503030403020204" pitchFamily="34" charset="0"/>
                                </a:rPr>
                                <m:t>)</m:t>
                              </m:r>
                            </m:sup>
                          </m:sSubSup>
                          <m:r>
                            <a:rPr lang="en-US" sz="2400" b="0" i="1" spc="300" smtClean="0">
                              <a:latin typeface="Cambria Math" panose="02040503050406030204" pitchFamily="18" charset="0"/>
                              <a:ea typeface="Source Sans Pro" panose="020B0503030403020204" pitchFamily="34" charset="0"/>
                            </a:rPr>
                            <m:t>)</m:t>
                          </m:r>
                        </m:num>
                        <m:den>
                          <m:sSub>
                            <m:sSubPr>
                              <m:ctrlPr>
                                <a:rPr lang="en-US" sz="2400" b="0" i="1" spc="300" smtClean="0">
                                  <a:latin typeface="Cambria Math" panose="02040503050406030204" pitchFamily="18" charset="0"/>
                                  <a:ea typeface="Source Sans Pro" panose="020B0503030403020204" pitchFamily="34" charset="0"/>
                                </a:rPr>
                              </m:ctrlPr>
                            </m:sSubPr>
                            <m:e>
                              <m:r>
                                <a:rPr lang="en-US" sz="2400" b="0" i="1" spc="300" smtClean="0">
                                  <a:latin typeface="Cambria Math" panose="02040503050406030204" pitchFamily="18" charset="0"/>
                                  <a:ea typeface="Source Sans Pro" panose="020B0503030403020204" pitchFamily="34" charset="0"/>
                                </a:rPr>
                                <m:t>𝑛</m:t>
                              </m:r>
                            </m:e>
                            <m:sub>
                              <m:r>
                                <a:rPr lang="en-US" sz="2400" b="0" i="1" spc="300" smtClean="0">
                                  <a:latin typeface="Cambria Math" panose="02040503050406030204" pitchFamily="18" charset="0"/>
                                  <a:ea typeface="Source Sans Pro" panose="020B0503030403020204" pitchFamily="34" charset="0"/>
                                </a:rPr>
                                <m:t>𝑐</m:t>
                              </m:r>
                            </m:sub>
                          </m:sSub>
                        </m:den>
                      </m:f>
                      <m:r>
                        <a:rPr lang="en-US" sz="2400" b="0" i="1" spc="300" smtClean="0">
                          <a:latin typeface="Cambria Math" panose="02040503050406030204" pitchFamily="18" charset="0"/>
                          <a:ea typeface="Source Sans Pro" panose="020B0503030403020204" pitchFamily="34" charset="0"/>
                        </a:rPr>
                        <m:t>=</m:t>
                      </m:r>
                      <m:nary>
                        <m:naryPr>
                          <m:chr m:val="∑"/>
                          <m:supHide m:val="on"/>
                          <m:ctrlPr>
                            <a:rPr lang="en-US" sz="2400" b="0" i="1" spc="300" smtClean="0">
                              <a:latin typeface="Cambria Math" panose="02040503050406030204" pitchFamily="18" charset="0"/>
                              <a:ea typeface="Source Sans Pro" panose="020B0503030403020204" pitchFamily="34" charset="0"/>
                            </a:rPr>
                          </m:ctrlPr>
                        </m:naryPr>
                        <m:sub>
                          <m:sSub>
                            <m:sSubPr>
                              <m:ctrlPr>
                                <a:rPr lang="en-US" sz="2400" b="0" i="1" spc="300" smtClean="0">
                                  <a:latin typeface="Cambria Math" panose="02040503050406030204" pitchFamily="18" charset="0"/>
                                  <a:ea typeface="Source Sans Pro" panose="020B0503030403020204" pitchFamily="34" charset="0"/>
                                </a:rPr>
                              </m:ctrlPr>
                            </m:sSubPr>
                            <m:e>
                              <m:r>
                                <a:rPr lang="en-US" sz="2400" b="0" i="1" spc="300" smtClean="0">
                                  <a:latin typeface="Cambria Math" panose="02040503050406030204" pitchFamily="18" charset="0"/>
                                  <a:ea typeface="Source Sans Pro" panose="020B0503030403020204" pitchFamily="34" charset="0"/>
                                </a:rPr>
                                <m:t>𝑛</m:t>
                              </m:r>
                            </m:e>
                            <m:sub>
                              <m:r>
                                <a:rPr lang="en-US" sz="2400" b="0" i="1" spc="300" smtClean="0">
                                  <a:latin typeface="Cambria Math" panose="02040503050406030204" pitchFamily="18" charset="0"/>
                                  <a:ea typeface="Source Sans Pro" panose="020B0503030403020204" pitchFamily="34" charset="0"/>
                                </a:rPr>
                                <m:t>𝑐</m:t>
                              </m:r>
                            </m:sub>
                          </m:sSub>
                        </m:sub>
                        <m:sup/>
                        <m:e>
                          <m:sSub>
                            <m:sSubPr>
                              <m:ctrlPr>
                                <a:rPr lang="en-US" sz="2400" b="0" i="1" spc="300" smtClean="0">
                                  <a:latin typeface="Cambria Math" panose="02040503050406030204" pitchFamily="18" charset="0"/>
                                  <a:ea typeface="Source Sans Pro" panose="020B0503030403020204" pitchFamily="34" charset="0"/>
                                </a:rPr>
                              </m:ctrlPr>
                            </m:sSubPr>
                            <m:e>
                              <m:r>
                                <a:rPr lang="en-US" sz="2400" b="0" i="1" spc="300" smtClean="0">
                                  <a:latin typeface="Cambria Math" panose="02040503050406030204" pitchFamily="18" charset="0"/>
                                  <a:ea typeface="Source Sans Pro" panose="020B0503030403020204" pitchFamily="34" charset="0"/>
                                </a:rPr>
                                <m:t>𝑥</m:t>
                              </m:r>
                            </m:e>
                            <m:sub>
                              <m:r>
                                <a:rPr lang="en-US" sz="2400" b="0" i="1" spc="300" smtClean="0">
                                  <a:latin typeface="Cambria Math" panose="02040503050406030204" pitchFamily="18" charset="0"/>
                                  <a:ea typeface="Source Sans Pro" panose="020B0503030403020204" pitchFamily="34" charset="0"/>
                                </a:rPr>
                                <m:t>𝑖</m:t>
                              </m:r>
                            </m:sub>
                          </m:sSub>
                        </m:e>
                      </m:nary>
                      <m:sSub>
                        <m:sSubPr>
                          <m:ctrlPr>
                            <a:rPr lang="en-US" sz="2400" b="0" i="1" spc="300" smtClean="0">
                              <a:latin typeface="Cambria Math" panose="02040503050406030204" pitchFamily="18" charset="0"/>
                              <a:ea typeface="Source Sans Pro" panose="020B0503030403020204" pitchFamily="34" charset="0"/>
                            </a:rPr>
                          </m:ctrlPr>
                        </m:sSubPr>
                        <m:e>
                          <m:r>
                            <a:rPr lang="en-US" sz="2400" b="0" i="1" spc="300" smtClean="0">
                              <a:latin typeface="Cambria Math" panose="02040503050406030204" pitchFamily="18" charset="0"/>
                              <a:ea typeface="Source Sans Pro" panose="020B0503030403020204" pitchFamily="34" charset="0"/>
                            </a:rPr>
                            <m:t>|</m:t>
                          </m:r>
                        </m:e>
                        <m:sub>
                          <m:sSub>
                            <m:sSubPr>
                              <m:ctrlPr>
                                <a:rPr lang="en-US" sz="2400" b="0" i="1" spc="300" smtClean="0">
                                  <a:latin typeface="Cambria Math" panose="02040503050406030204" pitchFamily="18" charset="0"/>
                                  <a:ea typeface="Source Sans Pro" panose="020B0503030403020204" pitchFamily="34" charset="0"/>
                                </a:rPr>
                              </m:ctrlPr>
                            </m:sSubPr>
                            <m:e>
                              <m:r>
                                <a:rPr lang="en-US" sz="2400" b="0" i="1" spc="300" smtClean="0">
                                  <a:latin typeface="Cambria Math" panose="02040503050406030204" pitchFamily="18" charset="0"/>
                                  <a:ea typeface="Source Sans Pro" panose="020B0503030403020204" pitchFamily="34" charset="0"/>
                                </a:rPr>
                                <m:t>𝑥</m:t>
                              </m:r>
                            </m:e>
                            <m:sub>
                              <m:r>
                                <a:rPr lang="en-US" sz="2400" b="0" i="1" spc="300" smtClean="0">
                                  <a:latin typeface="Cambria Math" panose="02040503050406030204" pitchFamily="18" charset="0"/>
                                  <a:ea typeface="Source Sans Pro" panose="020B0503030403020204" pitchFamily="34" charset="0"/>
                                </a:rPr>
                                <m:t>𝑖</m:t>
                              </m:r>
                            </m:sub>
                          </m:sSub>
                          <m:r>
                            <a:rPr lang="en-US" sz="2400" b="0" i="1" spc="300" smtClean="0">
                              <a:latin typeface="Cambria Math" panose="02040503050406030204" pitchFamily="18" charset="0"/>
                              <a:ea typeface="Cambria Math" panose="02040503050406030204" pitchFamily="18" charset="0"/>
                            </a:rPr>
                            <m:t>∈</m:t>
                          </m:r>
                          <m:sSubSup>
                            <m:sSubSupPr>
                              <m:ctrlPr>
                                <a:rPr lang="en-US" sz="2400" b="0" i="1" spc="300" smtClean="0">
                                  <a:latin typeface="Cambria Math" panose="02040503050406030204" pitchFamily="18" charset="0"/>
                                  <a:ea typeface="Cambria Math" panose="02040503050406030204" pitchFamily="18" charset="0"/>
                                </a:rPr>
                              </m:ctrlPr>
                            </m:sSubSupPr>
                            <m:e>
                              <m:r>
                                <a:rPr lang="en-US" sz="2400" b="0" i="1" spc="300" smtClean="0">
                                  <a:latin typeface="Cambria Math" panose="02040503050406030204" pitchFamily="18" charset="0"/>
                                  <a:ea typeface="Cambria Math" panose="02040503050406030204" pitchFamily="18" charset="0"/>
                                </a:rPr>
                                <m:t>𝑆</m:t>
                              </m:r>
                            </m:e>
                            <m:sub>
                              <m:r>
                                <a:rPr lang="en-US" sz="2400" b="0" i="1" spc="300" smtClean="0">
                                  <a:latin typeface="Cambria Math" panose="02040503050406030204" pitchFamily="18" charset="0"/>
                                  <a:ea typeface="Cambria Math" panose="02040503050406030204" pitchFamily="18" charset="0"/>
                                </a:rPr>
                                <m:t>𝑐</m:t>
                              </m:r>
                            </m:sub>
                            <m:sup>
                              <m:r>
                                <a:rPr lang="en-US" sz="2400" b="0" i="1" spc="300" smtClean="0">
                                  <a:latin typeface="Cambria Math" panose="02040503050406030204" pitchFamily="18" charset="0"/>
                                  <a:ea typeface="Cambria Math" panose="02040503050406030204" pitchFamily="18" charset="0"/>
                                </a:rPr>
                                <m:t>(</m:t>
                              </m:r>
                              <m:r>
                                <a:rPr lang="en-US" sz="2400" b="0" i="1" spc="300" smtClean="0">
                                  <a:latin typeface="Cambria Math" panose="02040503050406030204" pitchFamily="18" charset="0"/>
                                  <a:ea typeface="Cambria Math" panose="02040503050406030204" pitchFamily="18" charset="0"/>
                                </a:rPr>
                                <m:t>𝑡</m:t>
                              </m:r>
                              <m:r>
                                <a:rPr lang="en-US" sz="2400" b="0" i="1" spc="300" smtClean="0">
                                  <a:latin typeface="Cambria Math" panose="02040503050406030204" pitchFamily="18" charset="0"/>
                                  <a:ea typeface="Cambria Math" panose="02040503050406030204" pitchFamily="18" charset="0"/>
                                </a:rPr>
                                <m:t>)</m:t>
                              </m:r>
                            </m:sup>
                          </m:sSubSup>
                        </m:sub>
                      </m:sSub>
                    </m:oMath>
                  </m:oMathPara>
                </a14:m>
                <a:endParaRPr lang="en-US" sz="2400" b="0" spc="300" dirty="0">
                  <a:latin typeface="Lato" panose="020F0502020204030203" pitchFamily="34" charset="0"/>
                  <a:ea typeface="Source Sans Pro" panose="020B0503030403020204" pitchFamily="34" charset="0"/>
                </a:endParaRPr>
              </a:p>
              <a:p>
                <a:pPr marL="0" indent="0">
                  <a:buNone/>
                </a:pPr>
                <a:endParaRPr lang="en-US" sz="2400" spc="300" dirty="0">
                  <a:latin typeface="Lato" panose="020F0502020204030203" pitchFamily="34" charset="0"/>
                  <a:ea typeface="Source Sans Pro" panose="020B0503030403020204" pitchFamily="34" charset="0"/>
                </a:endParaRPr>
              </a:p>
              <a:p>
                <a:pPr marL="0" indent="0">
                  <a:buNone/>
                </a:pPr>
                <a:r>
                  <a:rPr lang="en-US" sz="2600" spc="300" dirty="0">
                    <a:latin typeface="Lato" panose="020F0502020204030203" pitchFamily="34" charset="0"/>
                    <a:ea typeface="Source Sans Pro" panose="020B0503030403020204" pitchFamily="34" charset="0"/>
                  </a:rPr>
                  <a:t>4.  Repeat (2)-(3), till: </a:t>
                </a:r>
              </a:p>
              <a:p>
                <a:pPr marL="0" indent="0">
                  <a:buNone/>
                </a:pPr>
                <a:endParaRPr lang="en-US" sz="2400" spc="300" dirty="0">
                  <a:latin typeface="Lato" panose="020F0502020204030203" pitchFamily="34" charset="0"/>
                  <a:ea typeface="Source Sans Pro" panose="020B0503030403020204" pitchFamily="34"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sz="2400" i="1" spc="300" smtClean="0">
                              <a:latin typeface="Cambria Math" panose="02040503050406030204" pitchFamily="18" charset="0"/>
                              <a:ea typeface="Source Sans Pro" panose="020B0503030403020204" pitchFamily="34" charset="0"/>
                            </a:rPr>
                          </m:ctrlPr>
                        </m:sSubSupPr>
                        <m:e>
                          <m:r>
                            <a:rPr lang="en-US" sz="2400" b="0" i="1" spc="300" smtClean="0">
                              <a:latin typeface="Cambria Math" panose="02040503050406030204" pitchFamily="18" charset="0"/>
                              <a:ea typeface="Source Sans Pro" panose="020B0503030403020204" pitchFamily="34" charset="0"/>
                            </a:rPr>
                            <m:t>𝑆</m:t>
                          </m:r>
                        </m:e>
                        <m:sub>
                          <m:r>
                            <a:rPr lang="en-US" sz="2400" b="0" i="1" spc="300" smtClean="0">
                              <a:latin typeface="Cambria Math" panose="02040503050406030204" pitchFamily="18" charset="0"/>
                              <a:ea typeface="Source Sans Pro" panose="020B0503030403020204" pitchFamily="34" charset="0"/>
                            </a:rPr>
                            <m:t>𝑐</m:t>
                          </m:r>
                        </m:sub>
                        <m:sup>
                          <m:r>
                            <a:rPr lang="en-US" sz="2400" b="0" i="1" spc="300" smtClean="0">
                              <a:latin typeface="Cambria Math" panose="02040503050406030204" pitchFamily="18" charset="0"/>
                              <a:ea typeface="Source Sans Pro" panose="020B0503030403020204" pitchFamily="34" charset="0"/>
                            </a:rPr>
                            <m:t>(</m:t>
                          </m:r>
                          <m:r>
                            <a:rPr lang="en-US" sz="2400" b="0" i="1" spc="300" smtClean="0">
                              <a:latin typeface="Cambria Math" panose="02040503050406030204" pitchFamily="18" charset="0"/>
                              <a:ea typeface="Source Sans Pro" panose="020B0503030403020204" pitchFamily="34" charset="0"/>
                            </a:rPr>
                            <m:t>𝑡</m:t>
                          </m:r>
                          <m:r>
                            <a:rPr lang="en-US" sz="2400" b="0" i="1" spc="300" smtClean="0">
                              <a:latin typeface="Cambria Math" panose="02040503050406030204" pitchFamily="18" charset="0"/>
                              <a:ea typeface="Source Sans Pro" panose="020B0503030403020204" pitchFamily="34" charset="0"/>
                            </a:rPr>
                            <m:t>−1)</m:t>
                          </m:r>
                        </m:sup>
                      </m:sSubSup>
                      <m:r>
                        <a:rPr lang="en-US" sz="2400" b="0" i="1" spc="300" smtClean="0">
                          <a:latin typeface="Cambria Math" panose="02040503050406030204" pitchFamily="18" charset="0"/>
                          <a:ea typeface="Source Sans Pro" panose="020B0503030403020204" pitchFamily="34" charset="0"/>
                        </a:rPr>
                        <m:t>= </m:t>
                      </m:r>
                      <m:sSubSup>
                        <m:sSubSupPr>
                          <m:ctrlPr>
                            <a:rPr lang="en-US" sz="2400" b="0" i="1" spc="300" smtClean="0">
                              <a:latin typeface="Cambria Math" panose="02040503050406030204" pitchFamily="18" charset="0"/>
                              <a:ea typeface="Source Sans Pro" panose="020B0503030403020204" pitchFamily="34" charset="0"/>
                            </a:rPr>
                          </m:ctrlPr>
                        </m:sSubSupPr>
                        <m:e>
                          <m:r>
                            <a:rPr lang="en-US" sz="2400" b="0" i="1" spc="300" smtClean="0">
                              <a:latin typeface="Cambria Math" panose="02040503050406030204" pitchFamily="18" charset="0"/>
                              <a:ea typeface="Source Sans Pro" panose="020B0503030403020204" pitchFamily="34" charset="0"/>
                            </a:rPr>
                            <m:t>𝑆</m:t>
                          </m:r>
                        </m:e>
                        <m:sub>
                          <m:r>
                            <a:rPr lang="en-US" sz="2400" b="0" i="1" spc="300" smtClean="0">
                              <a:latin typeface="Cambria Math" panose="02040503050406030204" pitchFamily="18" charset="0"/>
                              <a:ea typeface="Source Sans Pro" panose="020B0503030403020204" pitchFamily="34" charset="0"/>
                            </a:rPr>
                            <m:t>𝑐</m:t>
                          </m:r>
                        </m:sub>
                        <m:sup>
                          <m:r>
                            <a:rPr lang="en-US" sz="2400" b="0" i="1" spc="300" smtClean="0">
                              <a:latin typeface="Cambria Math" panose="02040503050406030204" pitchFamily="18" charset="0"/>
                              <a:ea typeface="Source Sans Pro" panose="020B0503030403020204" pitchFamily="34" charset="0"/>
                            </a:rPr>
                            <m:t>(</m:t>
                          </m:r>
                          <m:r>
                            <a:rPr lang="en-US" sz="2400" b="0" i="1" spc="300" smtClean="0">
                              <a:latin typeface="Cambria Math" panose="02040503050406030204" pitchFamily="18" charset="0"/>
                              <a:ea typeface="Source Sans Pro" panose="020B0503030403020204" pitchFamily="34" charset="0"/>
                            </a:rPr>
                            <m:t>𝑡</m:t>
                          </m:r>
                          <m:r>
                            <a:rPr lang="en-US" sz="2400" b="0" i="1" spc="300" smtClean="0">
                              <a:latin typeface="Cambria Math" panose="02040503050406030204" pitchFamily="18" charset="0"/>
                              <a:ea typeface="Source Sans Pro" panose="020B0503030403020204" pitchFamily="34" charset="0"/>
                            </a:rPr>
                            <m:t>)</m:t>
                          </m:r>
                        </m:sup>
                      </m:sSubSup>
                      <m:r>
                        <a:rPr lang="en-US" sz="2400" b="0" i="1" spc="300" smtClean="0">
                          <a:latin typeface="Cambria Math" panose="02040503050406030204" pitchFamily="18" charset="0"/>
                          <a:ea typeface="Source Sans Pro" panose="020B0503030403020204" pitchFamily="34" charset="0"/>
                        </a:rPr>
                        <m:t>, </m:t>
                      </m:r>
                      <m:r>
                        <a:rPr lang="en-US" sz="2400" b="0" i="1" spc="300" smtClean="0">
                          <a:latin typeface="Cambria Math" panose="02040503050406030204" pitchFamily="18" charset="0"/>
                          <a:ea typeface="Cambria Math" panose="02040503050406030204" pitchFamily="18" charset="0"/>
                        </a:rPr>
                        <m:t>∀</m:t>
                      </m:r>
                      <m:r>
                        <a:rPr lang="en-US" sz="2400" b="0" i="1" spc="300" smtClean="0">
                          <a:latin typeface="Cambria Math" panose="02040503050406030204" pitchFamily="18" charset="0"/>
                          <a:ea typeface="Cambria Math" panose="02040503050406030204" pitchFamily="18" charset="0"/>
                        </a:rPr>
                        <m:t>𝑐</m:t>
                      </m:r>
                      <m:r>
                        <a:rPr lang="en-US" sz="2400" b="0" i="1" spc="300" smtClean="0">
                          <a:latin typeface="Cambria Math" panose="02040503050406030204" pitchFamily="18" charset="0"/>
                          <a:ea typeface="Cambria Math" panose="02040503050406030204" pitchFamily="18" charset="0"/>
                        </a:rPr>
                        <m:t>=1, …, </m:t>
                      </m:r>
                      <m:r>
                        <a:rPr lang="en-US" sz="2400" b="0" i="1" spc="300" smtClean="0">
                          <a:latin typeface="Cambria Math" panose="02040503050406030204" pitchFamily="18" charset="0"/>
                          <a:ea typeface="Cambria Math" panose="02040503050406030204" pitchFamily="18" charset="0"/>
                        </a:rPr>
                        <m:t>𝐾</m:t>
                      </m:r>
                    </m:oMath>
                  </m:oMathPara>
                </a14:m>
                <a:endParaRPr lang="en-US" sz="2400" spc="300" dirty="0">
                  <a:latin typeface="Lato" panose="020F0502020204030203" pitchFamily="34" charset="0"/>
                  <a:ea typeface="Source Sans Pro" panose="020B0503030403020204" pitchFamily="34" charset="0"/>
                </a:endParaRPr>
              </a:p>
            </p:txBody>
          </p:sp>
        </mc:Choice>
        <mc:Fallback xmlns="">
          <p:sp>
            <p:nvSpPr>
              <p:cNvPr id="5" name="Subtitle 8">
                <a:extLst>
                  <a:ext uri="{FF2B5EF4-FFF2-40B4-BE49-F238E27FC236}">
                    <a16:creationId xmlns:a16="http://schemas.microsoft.com/office/drawing/2014/main" id="{EC286ABB-45B1-4BA7-9107-17E9E9DECB2D}"/>
                  </a:ext>
                </a:extLst>
              </p:cNvPr>
              <p:cNvSpPr txBox="1">
                <a:spLocks noRot="1" noChangeAspect="1" noMove="1" noResize="1" noEditPoints="1" noAdjustHandles="1" noChangeArrowheads="1" noChangeShapeType="1" noTextEdit="1"/>
              </p:cNvSpPr>
              <p:nvPr/>
            </p:nvSpPr>
            <p:spPr>
              <a:xfrm>
                <a:off x="1355398" y="1169647"/>
                <a:ext cx="9481203" cy="5264457"/>
              </a:xfrm>
              <a:prstGeom prst="rect">
                <a:avLst/>
              </a:prstGeom>
              <a:blipFill>
                <a:blip r:embed="rId2"/>
                <a:stretch>
                  <a:fillRect l="-707" t="-2665"/>
                </a:stretch>
              </a:blipFill>
            </p:spPr>
            <p:txBody>
              <a:bodyPr/>
              <a:lstStyle/>
              <a:p>
                <a:r>
                  <a:rPr lang="en-US">
                    <a:noFill/>
                  </a:rPr>
                  <a:t> </a:t>
                </a:r>
              </a:p>
            </p:txBody>
          </p:sp>
        </mc:Fallback>
      </mc:AlternateContent>
    </p:spTree>
    <p:extLst>
      <p:ext uri="{BB962C8B-B14F-4D97-AF65-F5344CB8AC3E}">
        <p14:creationId xmlns:p14="http://schemas.microsoft.com/office/powerpoint/2010/main" val="174192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tion Group 1 | EUSALP">
            <a:extLst>
              <a:ext uri="{FF2B5EF4-FFF2-40B4-BE49-F238E27FC236}">
                <a16:creationId xmlns:a16="http://schemas.microsoft.com/office/drawing/2014/main" id="{8E376F75-97EE-44BB-BF61-3744AE03A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598" y="1080275"/>
            <a:ext cx="5145448" cy="4697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3D0628-F542-43E6-AD84-444D12C4884C}"/>
              </a:ext>
            </a:extLst>
          </p:cNvPr>
          <p:cNvSpPr txBox="1"/>
          <p:nvPr/>
        </p:nvSpPr>
        <p:spPr>
          <a:xfrm>
            <a:off x="7103695" y="489734"/>
            <a:ext cx="4012707"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rPr>
              <a:t>Outline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a:noFill/>
                </a:ln>
                <a:solidFill>
                  <a:srgbClr val="C00000"/>
                </a:solidFill>
                <a:effectLst/>
                <a:uLnTx/>
                <a:uFillTx/>
                <a:latin typeface="Bebas Neue" panose="020B0606020202050201" pitchFamily="34" charset="0"/>
                <a:ea typeface="Lato Black" panose="020F0502020204030203" pitchFamily="34" charset="0"/>
                <a:cs typeface="Lato Black" panose="020F0502020204030203" pitchFamily="34" charset="0"/>
              </a:rPr>
              <a:t>Jargons Clarification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rPr>
              <a:t>Clustering Task &amp; Generative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600" normalizeH="0" baseline="0" noProof="0" dirty="0">
                <a:ln>
                  <a:noFill/>
                </a:ln>
                <a:solidFill>
                  <a:srgbClr val="C00000"/>
                </a:solidFill>
                <a:effectLst/>
                <a:uLnTx/>
                <a:uFillTx/>
                <a:latin typeface="Bebas Neue" panose="020B0606020202050201" pitchFamily="34" charset="0"/>
                <a:ea typeface="Lato Black" panose="020F0502020204030203" pitchFamily="34" charset="0"/>
                <a:cs typeface="Lato Black" panose="020F0502020204030203" pitchFamily="34" charset="0"/>
              </a:rPr>
              <a:t>Dimensionality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spc="600" dirty="0">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spc="600" dirty="0">
                <a:latin typeface="Bebas Neue" panose="020B0606020202050201" pitchFamily="34" charset="0"/>
                <a:ea typeface="Lato Black" panose="020F0502020204030203" pitchFamily="34" charset="0"/>
                <a:cs typeface="Lato Black" panose="020F0502020204030203" pitchFamily="34" charset="0"/>
              </a:rPr>
              <a:t>Structural Modelling</a:t>
            </a:r>
          </a:p>
        </p:txBody>
      </p:sp>
    </p:spTree>
    <p:extLst>
      <p:ext uri="{BB962C8B-B14F-4D97-AF65-F5344CB8AC3E}">
        <p14:creationId xmlns:p14="http://schemas.microsoft.com/office/powerpoint/2010/main" val="1343045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A13854F6-09D8-4D83-B813-5C7B265AE4C7}"/>
              </a:ext>
            </a:extLst>
          </p:cNvPr>
          <p:cNvSpPr txBox="1">
            <a:spLocks/>
          </p:cNvSpPr>
          <p:nvPr/>
        </p:nvSpPr>
        <p:spPr>
          <a:xfrm>
            <a:off x="1315374" y="662641"/>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Visualizing K-Means Clustering</a:t>
            </a:r>
            <a:endParaRPr lang="en-US" sz="2400" i="1" spc="300" dirty="0">
              <a:latin typeface="Lato" panose="020F0502020204030203" pitchFamily="34" charset="0"/>
              <a:ea typeface="Source Sans Pro" panose="020B0503030403020204" pitchFamily="34" charset="0"/>
            </a:endParaRPr>
          </a:p>
        </p:txBody>
      </p:sp>
      <p:pic>
        <p:nvPicPr>
          <p:cNvPr id="5" name="Picture 4">
            <a:hlinkClick r:id="rId2"/>
            <a:extLst>
              <a:ext uri="{FF2B5EF4-FFF2-40B4-BE49-F238E27FC236}">
                <a16:creationId xmlns:a16="http://schemas.microsoft.com/office/drawing/2014/main" id="{0E9D3223-E210-4746-8ED6-E4D97DAAB843}"/>
              </a:ext>
            </a:extLst>
          </p:cNvPr>
          <p:cNvPicPr>
            <a:picLocks noChangeAspect="1"/>
          </p:cNvPicPr>
          <p:nvPr/>
        </p:nvPicPr>
        <p:blipFill rotWithShape="1">
          <a:blip r:embed="rId3"/>
          <a:srcRect l="11432" t="17994" r="10146" b="8090"/>
          <a:stretch/>
        </p:blipFill>
        <p:spPr>
          <a:xfrm>
            <a:off x="1315374" y="1226710"/>
            <a:ext cx="9561251" cy="5069150"/>
          </a:xfrm>
          <a:prstGeom prst="rect">
            <a:avLst/>
          </a:prstGeom>
        </p:spPr>
      </p:pic>
    </p:spTree>
    <p:extLst>
      <p:ext uri="{BB962C8B-B14F-4D97-AF65-F5344CB8AC3E}">
        <p14:creationId xmlns:p14="http://schemas.microsoft.com/office/powerpoint/2010/main" val="1151542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8">
            <a:extLst>
              <a:ext uri="{FF2B5EF4-FFF2-40B4-BE49-F238E27FC236}">
                <a16:creationId xmlns:a16="http://schemas.microsoft.com/office/drawing/2014/main" id="{4DC16938-3448-4565-8B19-6520EE68D840}"/>
              </a:ext>
            </a:extLst>
          </p:cNvPr>
          <p:cNvSpPr txBox="1">
            <a:spLocks/>
          </p:cNvSpPr>
          <p:nvPr/>
        </p:nvSpPr>
        <p:spPr>
          <a:xfrm>
            <a:off x="928016" y="809625"/>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How many clusters should be?</a:t>
            </a:r>
            <a:endParaRPr lang="en-US" sz="2400" i="1" spc="300" dirty="0">
              <a:latin typeface="Lato" panose="020F0502020204030203" pitchFamily="34" charset="0"/>
              <a:ea typeface="Source Sans Pro" panose="020B0503030403020204" pitchFamily="34" charset="0"/>
            </a:endParaRPr>
          </a:p>
        </p:txBody>
      </p:sp>
      <p:grpSp>
        <p:nvGrpSpPr>
          <p:cNvPr id="6" name="Group 5">
            <a:extLst>
              <a:ext uri="{FF2B5EF4-FFF2-40B4-BE49-F238E27FC236}">
                <a16:creationId xmlns:a16="http://schemas.microsoft.com/office/drawing/2014/main" id="{0F244C2F-B2F0-4F0F-9509-863252D72600}"/>
              </a:ext>
            </a:extLst>
          </p:cNvPr>
          <p:cNvGrpSpPr/>
          <p:nvPr/>
        </p:nvGrpSpPr>
        <p:grpSpPr>
          <a:xfrm>
            <a:off x="2454492" y="1419040"/>
            <a:ext cx="6892396" cy="4286250"/>
            <a:chOff x="2554552" y="1762125"/>
            <a:chExt cx="6892396" cy="4286250"/>
          </a:xfrm>
        </p:grpSpPr>
        <p:pic>
          <p:nvPicPr>
            <p:cNvPr id="2050" name="Picture 2" descr="Elbow Method for optimal value of k in KMeans - GeeksforGeeks">
              <a:extLst>
                <a:ext uri="{FF2B5EF4-FFF2-40B4-BE49-F238E27FC236}">
                  <a16:creationId xmlns:a16="http://schemas.microsoft.com/office/drawing/2014/main" id="{7F669DA3-E3EE-4379-B2D3-32C5D9E54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552" y="1762125"/>
              <a:ext cx="6892396"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D87F5D4-4A4F-4F56-96E1-525795D53C3F}"/>
                </a:ext>
              </a:extLst>
            </p:cNvPr>
            <p:cNvSpPr/>
            <p:nvPr/>
          </p:nvSpPr>
          <p:spPr>
            <a:xfrm>
              <a:off x="4726527" y="4718296"/>
              <a:ext cx="600075" cy="60007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E4FD7C4F-6139-4D8C-A1F1-C4E3BBEBCC07}"/>
              </a:ext>
            </a:extLst>
          </p:cNvPr>
          <p:cNvSpPr/>
          <p:nvPr/>
        </p:nvSpPr>
        <p:spPr>
          <a:xfrm>
            <a:off x="1051003" y="5705290"/>
            <a:ext cx="10089992" cy="400110"/>
          </a:xfrm>
          <a:prstGeom prst="rect">
            <a:avLst/>
          </a:prstGeom>
        </p:spPr>
        <p:txBody>
          <a:bodyPr wrap="square">
            <a:spAutoFit/>
          </a:bodyPr>
          <a:lstStyle/>
          <a:p>
            <a:pPr algn="ctr"/>
            <a:r>
              <a:rPr lang="en-US" sz="2000" dirty="0">
                <a:latin typeface="Centaur" panose="02030504050205020304" pitchFamily="18" charset="0"/>
              </a:rPr>
              <a:t>Inertia = sum of squared-distance of each data points with its respective centroids </a:t>
            </a:r>
          </a:p>
        </p:txBody>
      </p:sp>
    </p:spTree>
    <p:extLst>
      <p:ext uri="{BB962C8B-B14F-4D97-AF65-F5344CB8AC3E}">
        <p14:creationId xmlns:p14="http://schemas.microsoft.com/office/powerpoint/2010/main" val="1906348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cipy.spatial.voronoi_plot_2d — SciPy v1.5.4 Reference Guide">
            <a:extLst>
              <a:ext uri="{FF2B5EF4-FFF2-40B4-BE49-F238E27FC236}">
                <a16:creationId xmlns:a16="http://schemas.microsoft.com/office/drawing/2014/main" id="{C1BBF9B8-657D-46C7-BBD4-D938BE3E8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594" y="1537104"/>
            <a:ext cx="7262812" cy="4498258"/>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A746BB96-7ED7-4139-A0A0-86A37428AE83}"/>
              </a:ext>
            </a:extLst>
          </p:cNvPr>
          <p:cNvSpPr txBox="1">
            <a:spLocks/>
          </p:cNvSpPr>
          <p:nvPr/>
        </p:nvSpPr>
        <p:spPr>
          <a:xfrm>
            <a:off x="1146698" y="1125396"/>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Centroid &amp; Voronoi Polygon</a:t>
            </a:r>
            <a:endParaRPr lang="en-US" sz="2400" i="1"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257933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3: Schematic of the local-minima problem in FWI. The data misfit has... |  Download Scientific Diagram">
            <a:extLst>
              <a:ext uri="{FF2B5EF4-FFF2-40B4-BE49-F238E27FC236}">
                <a16:creationId xmlns:a16="http://schemas.microsoft.com/office/drawing/2014/main" id="{33C8A5CC-467A-49EE-8EAE-61876BA23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714375"/>
            <a:ext cx="809625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445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11D2127-4BB5-4E7C-88D1-C8037404B4B9}"/>
              </a:ext>
            </a:extLst>
          </p:cNvPr>
          <p:cNvGrpSpPr/>
          <p:nvPr/>
        </p:nvGrpSpPr>
        <p:grpSpPr>
          <a:xfrm>
            <a:off x="1824035" y="1746889"/>
            <a:ext cx="8543927" cy="4053904"/>
            <a:chOff x="2105024" y="1729134"/>
            <a:chExt cx="8543927" cy="4053904"/>
          </a:xfrm>
        </p:grpSpPr>
        <p:pic>
          <p:nvPicPr>
            <p:cNvPr id="2" name="Picture 1">
              <a:extLst>
                <a:ext uri="{FF2B5EF4-FFF2-40B4-BE49-F238E27FC236}">
                  <a16:creationId xmlns:a16="http://schemas.microsoft.com/office/drawing/2014/main" id="{60B5F5FD-2678-4378-A1C6-1CE092D50B27}"/>
                </a:ext>
              </a:extLst>
            </p:cNvPr>
            <p:cNvPicPr>
              <a:picLocks noChangeAspect="1"/>
            </p:cNvPicPr>
            <p:nvPr/>
          </p:nvPicPr>
          <p:blipFill rotWithShape="1">
            <a:blip r:embed="rId2"/>
            <a:srcRect l="12032" t="17639" r="48203" b="7822"/>
            <a:stretch/>
          </p:blipFill>
          <p:spPr>
            <a:xfrm>
              <a:off x="6743700" y="1729134"/>
              <a:ext cx="3905251" cy="4053904"/>
            </a:xfrm>
            <a:prstGeom prst="rect">
              <a:avLst/>
            </a:prstGeom>
          </p:spPr>
        </p:pic>
        <p:pic>
          <p:nvPicPr>
            <p:cNvPr id="3" name="Picture 2">
              <a:extLst>
                <a:ext uri="{FF2B5EF4-FFF2-40B4-BE49-F238E27FC236}">
                  <a16:creationId xmlns:a16="http://schemas.microsoft.com/office/drawing/2014/main" id="{F5F7F2E4-E948-4B31-A77F-BE7269C1AC91}"/>
                </a:ext>
              </a:extLst>
            </p:cNvPr>
            <p:cNvPicPr>
              <a:picLocks noChangeAspect="1"/>
            </p:cNvPicPr>
            <p:nvPr/>
          </p:nvPicPr>
          <p:blipFill rotWithShape="1">
            <a:blip r:embed="rId3"/>
            <a:srcRect l="11640" t="17500" r="47969" b="7962"/>
            <a:stretch/>
          </p:blipFill>
          <p:spPr>
            <a:xfrm>
              <a:off x="2105024" y="1729134"/>
              <a:ext cx="3905251" cy="4053904"/>
            </a:xfrm>
            <a:prstGeom prst="rect">
              <a:avLst/>
            </a:prstGeom>
          </p:spPr>
        </p:pic>
      </p:grpSp>
      <p:sp>
        <p:nvSpPr>
          <p:cNvPr id="4" name="Subtitle 8">
            <a:extLst>
              <a:ext uri="{FF2B5EF4-FFF2-40B4-BE49-F238E27FC236}">
                <a16:creationId xmlns:a16="http://schemas.microsoft.com/office/drawing/2014/main" id="{D9919C76-0957-486A-A75A-C141E73ED5B4}"/>
              </a:ext>
            </a:extLst>
          </p:cNvPr>
          <p:cNvSpPr txBox="1">
            <a:spLocks/>
          </p:cNvSpPr>
          <p:nvPr/>
        </p:nvSpPr>
        <p:spPr>
          <a:xfrm>
            <a:off x="928016" y="821379"/>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K-Means Variability &amp; Local Minimum</a:t>
            </a:r>
            <a:endParaRPr lang="en-US" sz="2400" i="1"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2682235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8">
            <a:extLst>
              <a:ext uri="{FF2B5EF4-FFF2-40B4-BE49-F238E27FC236}">
                <a16:creationId xmlns:a16="http://schemas.microsoft.com/office/drawing/2014/main" id="{F36A8FDE-82EE-4D1F-8616-4C51964FA7F6}"/>
              </a:ext>
            </a:extLst>
          </p:cNvPr>
          <p:cNvSpPr txBox="1">
            <a:spLocks/>
          </p:cNvSpPr>
          <p:nvPr/>
        </p:nvSpPr>
        <p:spPr>
          <a:xfrm>
            <a:off x="928016" y="821379"/>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spc="300" dirty="0">
                <a:latin typeface="Lato" panose="020F0502020204030203" pitchFamily="34" charset="0"/>
                <a:ea typeface="Source Sans Pro" panose="020B0503030403020204" pitchFamily="34" charset="0"/>
              </a:rPr>
              <a:t>In case of trapping in local minimum…</a:t>
            </a:r>
          </a:p>
        </p:txBody>
      </p:sp>
      <p:sp>
        <p:nvSpPr>
          <p:cNvPr id="3" name="Rectangle 2">
            <a:extLst>
              <a:ext uri="{FF2B5EF4-FFF2-40B4-BE49-F238E27FC236}">
                <a16:creationId xmlns:a16="http://schemas.microsoft.com/office/drawing/2014/main" id="{FF212950-E167-4BCD-B7B1-28D9E9B079FB}"/>
              </a:ext>
            </a:extLst>
          </p:cNvPr>
          <p:cNvSpPr/>
          <p:nvPr/>
        </p:nvSpPr>
        <p:spPr>
          <a:xfrm>
            <a:off x="3155492" y="2305615"/>
            <a:ext cx="5881014" cy="2246769"/>
          </a:xfrm>
          <a:prstGeom prst="rect">
            <a:avLst/>
          </a:prstGeom>
        </p:spPr>
        <p:txBody>
          <a:bodyPr wrap="square">
            <a:spAutoFit/>
          </a:bodyPr>
          <a:lstStyle/>
          <a:p>
            <a:r>
              <a:rPr lang="en-US" altLang="zh-CN" sz="2800" dirty="0">
                <a:latin typeface="Centaur" panose="02030504050205020304" pitchFamily="18" charset="0"/>
              </a:rPr>
              <a:t>Repeat the whole process with </a:t>
            </a:r>
            <a:r>
              <a:rPr lang="en-US" altLang="zh-CN" sz="2800" dirty="0">
                <a:solidFill>
                  <a:srgbClr val="C00000"/>
                </a:solidFill>
                <a:latin typeface="Centaur" panose="02030504050205020304" pitchFamily="18" charset="0"/>
              </a:rPr>
              <a:t>different sets of initial centroids </a:t>
            </a:r>
            <a:r>
              <a:rPr lang="en-US" altLang="zh-CN" sz="2800" dirty="0">
                <a:latin typeface="Centaur" panose="02030504050205020304" pitchFamily="18" charset="0"/>
              </a:rPr>
              <a:t>and opt with the </a:t>
            </a:r>
            <a:r>
              <a:rPr lang="en-US" altLang="zh-CN" sz="2800" i="1" dirty="0">
                <a:solidFill>
                  <a:srgbClr val="C00000"/>
                </a:solidFill>
                <a:latin typeface="Centaur" panose="02030504050205020304" pitchFamily="18" charset="0"/>
              </a:rPr>
              <a:t>Inertia</a:t>
            </a:r>
            <a:r>
              <a:rPr lang="en-US" altLang="zh-CN" sz="2800" dirty="0">
                <a:latin typeface="Centaur" panose="02030504050205020304" pitchFamily="18" charset="0"/>
              </a:rPr>
              <a:t>. </a:t>
            </a:r>
          </a:p>
          <a:p>
            <a:endParaRPr lang="en-US" altLang="zh-CN" sz="2800" dirty="0">
              <a:latin typeface="Centaur" panose="02030504050205020304" pitchFamily="18" charset="0"/>
            </a:endParaRPr>
          </a:p>
          <a:p>
            <a:r>
              <a:rPr lang="en-US" altLang="zh-CN" sz="2800" dirty="0">
                <a:latin typeface="Centaur" panose="02030504050205020304" pitchFamily="18" charset="0"/>
              </a:rPr>
              <a:t> The lower the inertia, the more likely it’s the best solution.</a:t>
            </a:r>
            <a:endParaRPr lang="en-US" sz="2800" dirty="0">
              <a:latin typeface="Centaur" panose="02030504050205020304" pitchFamily="18" charset="0"/>
            </a:endParaRPr>
          </a:p>
        </p:txBody>
      </p:sp>
    </p:spTree>
    <p:extLst>
      <p:ext uri="{BB962C8B-B14F-4D97-AF65-F5344CB8AC3E}">
        <p14:creationId xmlns:p14="http://schemas.microsoft.com/office/powerpoint/2010/main" val="33996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Hierarchical Clustering? | Displayr.com">
            <a:extLst>
              <a:ext uri="{FF2B5EF4-FFF2-40B4-BE49-F238E27FC236}">
                <a16:creationId xmlns:a16="http://schemas.microsoft.com/office/drawing/2014/main" id="{47B5F411-6FA2-4EB7-95A4-18254CEC3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1948833"/>
            <a:ext cx="9277350" cy="38481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44DC58B1-C1A3-44B9-85F3-BBD63C84B117}"/>
              </a:ext>
            </a:extLst>
          </p:cNvPr>
          <p:cNvSpPr txBox="1">
            <a:spLocks/>
          </p:cNvSpPr>
          <p:nvPr/>
        </p:nvSpPr>
        <p:spPr>
          <a:xfrm>
            <a:off x="928016" y="1023323"/>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Hierarchical Clustering Analysis</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389184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Clustering Task &amp; Generative Modelling</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3" y="2818627"/>
            <a:ext cx="7324012" cy="267765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K-Means Clustering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C00000"/>
                </a:solidFill>
                <a:latin typeface="Calibri" panose="020F0502020204030204"/>
              </a:rPr>
              <a:t>DBSCAN</a:t>
            </a:r>
            <a:endParaRPr kumimoji="0" lang="en-US" sz="2400" b="0" i="0" u="none" strike="noStrike" kern="1200" cap="none" spc="0" normalizeH="0" baseline="0" noProof="0" dirty="0">
              <a:ln>
                <a:noFill/>
              </a:ln>
              <a:solidFill>
                <a:srgbClr val="C00000"/>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chemeClr val="bg1">
                    <a:lumMod val="75000"/>
                  </a:schemeClr>
                </a:solidFill>
                <a:latin typeface="Calibri" panose="020F0502020204030204"/>
                <a:ea typeface="等线" panose="02010600030101010101" pitchFamily="2" charset="-122"/>
              </a:rPr>
              <a:t>Gaussian Mixture Model (Generative Model)</a:t>
            </a: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Topic Models (Generative Models)</a:t>
            </a:r>
            <a:endParaRPr kumimoji="0" lang="zh-CN" altLang="en-US"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247728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 Ecuación de la recta - Uno y dos puntos, fórmulas, ejemplos, soluciones">
            <a:extLst>
              <a:ext uri="{FF2B5EF4-FFF2-40B4-BE49-F238E27FC236}">
                <a16:creationId xmlns:a16="http://schemas.microsoft.com/office/drawing/2014/main" id="{14B2052E-BBF4-4E03-9FA0-2AA9AA531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8527" y="2178997"/>
            <a:ext cx="3943350" cy="37814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does linear mean? Working with Polynomials and Non-linear Models">
            <a:extLst>
              <a:ext uri="{FF2B5EF4-FFF2-40B4-BE49-F238E27FC236}">
                <a16:creationId xmlns:a16="http://schemas.microsoft.com/office/drawing/2014/main" id="{1E772FDC-F504-4530-9A38-DB5E4E7EF7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9" b="4722"/>
          <a:stretch/>
        </p:blipFill>
        <p:spPr bwMode="auto">
          <a:xfrm>
            <a:off x="830745" y="1114425"/>
            <a:ext cx="6538843" cy="462915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740E233E-5EA5-4412-A394-5EBD44663551}"/>
              </a:ext>
            </a:extLst>
          </p:cNvPr>
          <p:cNvSpPr txBox="1">
            <a:spLocks/>
          </p:cNvSpPr>
          <p:nvPr/>
        </p:nvSpPr>
        <p:spPr>
          <a:xfrm>
            <a:off x="7718966" y="1783471"/>
            <a:ext cx="5043931" cy="2052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300" normalizeH="0" baseline="0" noProof="0" dirty="0">
                <a:ln>
                  <a:noFill/>
                </a:ln>
                <a:solidFill>
                  <a:srgbClr val="C00000"/>
                </a:solidFill>
                <a:effectLst/>
                <a:uLnTx/>
                <a:uFillTx/>
                <a:latin typeface="Lato" panose="020F0502020204030203" pitchFamily="34" charset="0"/>
                <a:ea typeface="Source Sans Pro" panose="020B0503030403020204" pitchFamily="34" charset="0"/>
                <a:cs typeface="+mn-cs"/>
              </a:rPr>
              <a:t>Recall</a:t>
            </a:r>
            <a:r>
              <a:rPr kumimoji="0" lang="zh-CN" altLang="en-US" sz="2400" b="0" i="0" u="none" strike="noStrike" kern="1200" cap="none" spc="300" normalizeH="0" baseline="0" noProof="0" dirty="0">
                <a:ln>
                  <a:noFill/>
                </a:ln>
                <a:solidFill>
                  <a:srgbClr val="C00000"/>
                </a:solidFill>
                <a:effectLst/>
                <a:uLnTx/>
                <a:uFillTx/>
                <a:latin typeface="Lato" panose="020F0502020204030203" pitchFamily="34" charset="0"/>
                <a:ea typeface="Source Sans Pro" panose="020B0503030403020204" pitchFamily="34" charset="0"/>
                <a:cs typeface="+mn-cs"/>
              </a:rPr>
              <a:t>：</a:t>
            </a:r>
            <a:endParaRPr kumimoji="0" lang="en-US" altLang="zh-CN" sz="2400" b="0" i="0" u="none" strike="noStrike" kern="1200" cap="none" spc="300" normalizeH="0" baseline="0" noProof="0" dirty="0">
              <a:ln>
                <a:noFill/>
              </a:ln>
              <a:solidFill>
                <a:srgbClr val="C00000"/>
              </a:solidFill>
              <a:effectLst/>
              <a:uLnTx/>
              <a:uFillTx/>
              <a:latin typeface="Lato" panose="020F0502020204030203" pitchFamily="34" charset="0"/>
              <a:ea typeface="Source Sans Pro" panose="020B0503030403020204" pitchFamily="34" charset="0"/>
              <a:cs typeface="+mn-cs"/>
            </a:endParaRP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rPr>
              <a:t>Model-based</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rPr>
              <a:t>/ Parametric Approach</a:t>
            </a:r>
          </a:p>
        </p:txBody>
      </p:sp>
      <p:cxnSp>
        <p:nvCxnSpPr>
          <p:cNvPr id="6" name="Straight Connector 5">
            <a:extLst>
              <a:ext uri="{FF2B5EF4-FFF2-40B4-BE49-F238E27FC236}">
                <a16:creationId xmlns:a16="http://schemas.microsoft.com/office/drawing/2014/main" id="{4DD4754A-4EC4-4799-BFB0-4D3161E32854}"/>
              </a:ext>
            </a:extLst>
          </p:cNvPr>
          <p:cNvCxnSpPr/>
          <p:nvPr/>
        </p:nvCxnSpPr>
        <p:spPr>
          <a:xfrm flipV="1">
            <a:off x="1180123" y="1211385"/>
            <a:ext cx="6002215" cy="3485661"/>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84324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tune the K-Nearest Neighbors classifier with Scikit-Learn in Python  — DataSklr">
            <a:extLst>
              <a:ext uri="{FF2B5EF4-FFF2-40B4-BE49-F238E27FC236}">
                <a16:creationId xmlns:a16="http://schemas.microsoft.com/office/drawing/2014/main" id="{08F7FEFC-491F-4EAB-B928-2F8C84D856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88" r="48900"/>
          <a:stretch/>
        </p:blipFill>
        <p:spPr bwMode="auto">
          <a:xfrm>
            <a:off x="1333500" y="1190625"/>
            <a:ext cx="4867275" cy="49672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rl with a Mandolin - Pablo Picasso 1910 Art Print by AUX BEAUX-ARTS">
            <a:extLst>
              <a:ext uri="{FF2B5EF4-FFF2-40B4-BE49-F238E27FC236}">
                <a16:creationId xmlns:a16="http://schemas.microsoft.com/office/drawing/2014/main" id="{14BEAE38-82CE-4D99-B48C-5EC2DE87A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215" y="1190625"/>
            <a:ext cx="3709369" cy="49672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259AE0-BF70-465C-ACC3-ED323197895A}"/>
              </a:ext>
            </a:extLst>
          </p:cNvPr>
          <p:cNvSpPr txBox="1"/>
          <p:nvPr/>
        </p:nvSpPr>
        <p:spPr>
          <a:xfrm>
            <a:off x="7786316" y="5896303"/>
            <a:ext cx="2852615" cy="261610"/>
          </a:xfrm>
          <a:prstGeom prst="rect">
            <a:avLst/>
          </a:prstGeom>
          <a:noFill/>
        </p:spPr>
        <p:txBody>
          <a:bodyPr wrap="square" rtlCol="0">
            <a:spAutoFit/>
          </a:bodyPr>
          <a:lstStyle/>
          <a:p>
            <a:pPr algn="r"/>
            <a:r>
              <a:rPr lang="en-US" sz="1100" dirty="0"/>
              <a:t>Girl with a Mandolin – Pablo Picasso 1910</a:t>
            </a:r>
          </a:p>
        </p:txBody>
      </p:sp>
      <p:sp>
        <p:nvSpPr>
          <p:cNvPr id="6" name="Subtitle 8">
            <a:extLst>
              <a:ext uri="{FF2B5EF4-FFF2-40B4-BE49-F238E27FC236}">
                <a16:creationId xmlns:a16="http://schemas.microsoft.com/office/drawing/2014/main" id="{503C77B2-C4CD-4BF4-BEAE-35B003092F9A}"/>
              </a:ext>
            </a:extLst>
          </p:cNvPr>
          <p:cNvSpPr txBox="1">
            <a:spLocks/>
          </p:cNvSpPr>
          <p:nvPr/>
        </p:nvSpPr>
        <p:spPr>
          <a:xfrm>
            <a:off x="1457787" y="838639"/>
            <a:ext cx="8831432" cy="1141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400" spc="300" dirty="0">
                <a:solidFill>
                  <a:srgbClr val="C00000"/>
                </a:solidFill>
                <a:latin typeface="Lato" panose="020F0502020204030203" pitchFamily="34" charset="0"/>
                <a:ea typeface="Source Sans Pro" panose="020B0503030403020204" pitchFamily="34" charset="0"/>
              </a:rPr>
              <a:t>Recall:</a:t>
            </a:r>
            <a:r>
              <a:rPr lang="zh-CN" altLang="en-US" sz="2400" spc="300" dirty="0">
                <a:solidFill>
                  <a:srgbClr val="C00000"/>
                </a:solidFill>
                <a:latin typeface="Lato" panose="020F0502020204030203" pitchFamily="34" charset="0"/>
                <a:ea typeface="Source Sans Pro" panose="020B0503030403020204" pitchFamily="34" charset="0"/>
              </a:rPr>
              <a:t> </a:t>
            </a:r>
            <a:r>
              <a:rPr lang="en-US" altLang="zh-CN" sz="2400" spc="300" dirty="0">
                <a:solidFill>
                  <a:prstClr val="black"/>
                </a:solidFill>
                <a:latin typeface="Lato" panose="020F0502020204030203" pitchFamily="34" charset="0"/>
                <a:ea typeface="Source Sans Pro" panose="020B0503030403020204" pitchFamily="34" charset="0"/>
              </a:rPr>
              <a:t>Instance</a:t>
            </a:r>
            <a:r>
              <a:rPr kumimoji="0" lang="en-US" altLang="zh-CN" sz="2400"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rPr>
              <a:t>-based / Non-parametric Approach</a:t>
            </a:r>
          </a:p>
        </p:txBody>
      </p:sp>
    </p:spTree>
    <p:extLst>
      <p:ext uri="{BB962C8B-B14F-4D97-AF65-F5344CB8AC3E}">
        <p14:creationId xmlns:p14="http://schemas.microsoft.com/office/powerpoint/2010/main" val="2065595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tion Group 1 | EUSALP">
            <a:extLst>
              <a:ext uri="{FF2B5EF4-FFF2-40B4-BE49-F238E27FC236}">
                <a16:creationId xmlns:a16="http://schemas.microsoft.com/office/drawing/2014/main" id="{8E376F75-97EE-44BB-BF61-3744AE03A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598" y="1080275"/>
            <a:ext cx="5145448" cy="4697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3D0628-F542-43E6-AD84-444D12C4884C}"/>
              </a:ext>
            </a:extLst>
          </p:cNvPr>
          <p:cNvSpPr txBox="1"/>
          <p:nvPr/>
        </p:nvSpPr>
        <p:spPr>
          <a:xfrm>
            <a:off x="7103695" y="489734"/>
            <a:ext cx="4012707"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rPr>
              <a:t>Outline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a:noFill/>
                </a:ln>
                <a:solidFill>
                  <a:srgbClr val="C00000"/>
                </a:solidFill>
                <a:effectLst/>
                <a:uLnTx/>
                <a:uFillTx/>
                <a:latin typeface="Bebas Neue" panose="020B0606020202050201" pitchFamily="34" charset="0"/>
                <a:ea typeface="Lato Black" panose="020F0502020204030203" pitchFamily="34" charset="0"/>
                <a:cs typeface="Lato Black" panose="020F0502020204030203" pitchFamily="34" charset="0"/>
              </a:rPr>
              <a:t>Jargons Clarification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rPr>
              <a:t>Clustering Task &amp; Generative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rPr>
              <a:t>Dimensionality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spc="600" dirty="0">
              <a:solidFill>
                <a:schemeClr val="bg1">
                  <a:lumMod val="75000"/>
                </a:schemeClr>
              </a:solidFill>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spc="600" dirty="0">
                <a:solidFill>
                  <a:schemeClr val="bg1">
                    <a:lumMod val="75000"/>
                  </a:schemeClr>
                </a:solidFill>
                <a:latin typeface="Bebas Neue" panose="020B0606020202050201" pitchFamily="34" charset="0"/>
                <a:ea typeface="Lato Black" panose="020F0502020204030203" pitchFamily="34" charset="0"/>
                <a:cs typeface="Lato Black" panose="020F0502020204030203" pitchFamily="34" charset="0"/>
              </a:rPr>
              <a:t>Structural Modelling</a:t>
            </a:r>
          </a:p>
        </p:txBody>
      </p:sp>
    </p:spTree>
    <p:extLst>
      <p:ext uri="{BB962C8B-B14F-4D97-AF65-F5344CB8AC3E}">
        <p14:creationId xmlns:p14="http://schemas.microsoft.com/office/powerpoint/2010/main" val="1728013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DC8A24-81BA-4F9F-B498-6FF3413BAE57}"/>
              </a:ext>
            </a:extLst>
          </p:cNvPr>
          <p:cNvSpPr/>
          <p:nvPr/>
        </p:nvSpPr>
        <p:spPr>
          <a:xfrm>
            <a:off x="2627273" y="2248192"/>
            <a:ext cx="6937454" cy="1384995"/>
          </a:xfrm>
          <a:prstGeom prst="rect">
            <a:avLst/>
          </a:prstGeom>
        </p:spPr>
        <p:txBody>
          <a:bodyPr wrap="square">
            <a:spAutoFit/>
          </a:bodyPr>
          <a:lstStyle/>
          <a:p>
            <a:r>
              <a:rPr lang="en-US" sz="2800" dirty="0">
                <a:latin typeface="Centaur" panose="02030504050205020304" pitchFamily="18" charset="0"/>
              </a:rPr>
              <a:t>Roughly speaking, K-means clustering is an example of </a:t>
            </a:r>
            <a:r>
              <a:rPr lang="en-US" sz="2800" dirty="0">
                <a:solidFill>
                  <a:srgbClr val="C00000"/>
                </a:solidFill>
                <a:latin typeface="Centaur" panose="02030504050205020304" pitchFamily="18" charset="0"/>
              </a:rPr>
              <a:t>model-based</a:t>
            </a:r>
            <a:r>
              <a:rPr lang="en-US" sz="2800" dirty="0">
                <a:latin typeface="Centaur" panose="02030504050205020304" pitchFamily="18" charset="0"/>
              </a:rPr>
              <a:t> unsupervised learning while the learning of DBSCAN is </a:t>
            </a:r>
            <a:r>
              <a:rPr lang="en-US" sz="2800" dirty="0">
                <a:solidFill>
                  <a:srgbClr val="C00000"/>
                </a:solidFill>
                <a:latin typeface="Centaur" panose="02030504050205020304" pitchFamily="18" charset="0"/>
              </a:rPr>
              <a:t>based on the instances</a:t>
            </a:r>
            <a:r>
              <a:rPr lang="en-US" sz="2800" dirty="0">
                <a:latin typeface="Centaur" panose="02030504050205020304" pitchFamily="18" charset="0"/>
              </a:rPr>
              <a:t>. </a:t>
            </a:r>
            <a:endParaRPr lang="en-US" sz="2000" i="1" dirty="0">
              <a:latin typeface="Centaur" panose="02030504050205020304" pitchFamily="18" charset="0"/>
            </a:endParaRPr>
          </a:p>
        </p:txBody>
      </p:sp>
    </p:spTree>
    <p:extLst>
      <p:ext uri="{BB962C8B-B14F-4D97-AF65-F5344CB8AC3E}">
        <p14:creationId xmlns:p14="http://schemas.microsoft.com/office/powerpoint/2010/main" val="93060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igure">
            <a:extLst>
              <a:ext uri="{FF2B5EF4-FFF2-40B4-BE49-F238E27FC236}">
                <a16:creationId xmlns:a16="http://schemas.microsoft.com/office/drawing/2014/main" id="{C46AE6E5-52CB-4E30-AF4F-5D8A889E6CA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81309" y="2004504"/>
            <a:ext cx="6429375" cy="40386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CC72D44C-6A9D-48D6-9283-3DD524764AFB}"/>
              </a:ext>
            </a:extLst>
          </p:cNvPr>
          <p:cNvSpPr txBox="1">
            <a:spLocks/>
          </p:cNvSpPr>
          <p:nvPr/>
        </p:nvSpPr>
        <p:spPr>
          <a:xfrm>
            <a:off x="928014" y="723724"/>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spc="300" dirty="0">
                <a:latin typeface="Lato" panose="020F0502020204030203" pitchFamily="34" charset="0"/>
                <a:ea typeface="Source Sans Pro" panose="020B0503030403020204" pitchFamily="34" charset="0"/>
              </a:rPr>
              <a:t>Intuitive Understanding of </a:t>
            </a:r>
            <a:r>
              <a:rPr lang="en-US" sz="2400" spc="300" dirty="0">
                <a:solidFill>
                  <a:srgbClr val="C00000"/>
                </a:solidFill>
                <a:latin typeface="Lato" panose="020F0502020204030203" pitchFamily="34" charset="0"/>
                <a:ea typeface="Source Sans Pro" panose="020B0503030403020204" pitchFamily="34" charset="0"/>
              </a:rPr>
              <a:t>D</a:t>
            </a:r>
            <a:r>
              <a:rPr lang="en-US" sz="2400" spc="300" dirty="0">
                <a:latin typeface="Lato" panose="020F0502020204030203" pitchFamily="34" charset="0"/>
                <a:ea typeface="Source Sans Pro" panose="020B0503030403020204" pitchFamily="34" charset="0"/>
              </a:rPr>
              <a:t>ensity-</a:t>
            </a:r>
            <a:r>
              <a:rPr lang="en-US" sz="2400" spc="300" dirty="0">
                <a:solidFill>
                  <a:srgbClr val="C00000"/>
                </a:solidFill>
                <a:latin typeface="Lato" panose="020F0502020204030203" pitchFamily="34" charset="0"/>
                <a:ea typeface="Source Sans Pro" panose="020B0503030403020204" pitchFamily="34" charset="0"/>
              </a:rPr>
              <a:t>B</a:t>
            </a:r>
            <a:r>
              <a:rPr lang="en-US" sz="2400" spc="300" dirty="0">
                <a:latin typeface="Lato" panose="020F0502020204030203" pitchFamily="34" charset="0"/>
                <a:ea typeface="Source Sans Pro" panose="020B0503030403020204" pitchFamily="34" charset="0"/>
              </a:rPr>
              <a:t>ased </a:t>
            </a:r>
            <a:r>
              <a:rPr lang="en-US" sz="2400" spc="300" dirty="0">
                <a:solidFill>
                  <a:srgbClr val="C00000"/>
                </a:solidFill>
                <a:latin typeface="Lato" panose="020F0502020204030203" pitchFamily="34" charset="0"/>
                <a:ea typeface="Source Sans Pro" panose="020B0503030403020204" pitchFamily="34" charset="0"/>
              </a:rPr>
              <a:t>S</a:t>
            </a:r>
            <a:r>
              <a:rPr lang="en-US" sz="2400" spc="300" dirty="0">
                <a:latin typeface="Lato" panose="020F0502020204030203" pitchFamily="34" charset="0"/>
                <a:ea typeface="Source Sans Pro" panose="020B0503030403020204" pitchFamily="34" charset="0"/>
              </a:rPr>
              <a:t>patial </a:t>
            </a:r>
            <a:r>
              <a:rPr lang="en-US" sz="2400" spc="300" dirty="0">
                <a:solidFill>
                  <a:srgbClr val="C00000"/>
                </a:solidFill>
                <a:latin typeface="Lato" panose="020F0502020204030203" pitchFamily="34" charset="0"/>
                <a:ea typeface="Source Sans Pro" panose="020B0503030403020204" pitchFamily="34" charset="0"/>
              </a:rPr>
              <a:t>C</a:t>
            </a:r>
            <a:r>
              <a:rPr lang="en-US" altLang="zh-CN" sz="2400" spc="300" dirty="0">
                <a:latin typeface="Lato" panose="020F0502020204030203" pitchFamily="34" charset="0"/>
                <a:ea typeface="Source Sans Pro" panose="020B0503030403020204" pitchFamily="34" charset="0"/>
              </a:rPr>
              <a:t>lustering of </a:t>
            </a:r>
            <a:r>
              <a:rPr lang="en-US" sz="2400" spc="300" dirty="0">
                <a:solidFill>
                  <a:srgbClr val="C00000"/>
                </a:solidFill>
                <a:latin typeface="Lato" panose="020F0502020204030203" pitchFamily="34" charset="0"/>
                <a:ea typeface="Source Sans Pro" panose="020B0503030403020204" pitchFamily="34" charset="0"/>
              </a:rPr>
              <a:t>A</a:t>
            </a:r>
            <a:r>
              <a:rPr lang="en-US" sz="2400" spc="300" dirty="0">
                <a:latin typeface="Lato" panose="020F0502020204030203" pitchFamily="34" charset="0"/>
                <a:ea typeface="Source Sans Pro" panose="020B0503030403020204" pitchFamily="34" charset="0"/>
              </a:rPr>
              <a:t>pplication with </a:t>
            </a:r>
            <a:r>
              <a:rPr lang="en-US" sz="2400" spc="300" dirty="0">
                <a:solidFill>
                  <a:srgbClr val="C00000"/>
                </a:solidFill>
                <a:latin typeface="Lato" panose="020F0502020204030203" pitchFamily="34" charset="0"/>
                <a:ea typeface="Source Sans Pro" panose="020B0503030403020204" pitchFamily="34" charset="0"/>
              </a:rPr>
              <a:t>N</a:t>
            </a:r>
            <a:r>
              <a:rPr lang="en-US" sz="2400" spc="300" dirty="0">
                <a:latin typeface="Lato" panose="020F0502020204030203" pitchFamily="34" charset="0"/>
                <a:ea typeface="Source Sans Pro" panose="020B0503030403020204" pitchFamily="34" charset="0"/>
              </a:rPr>
              <a:t>oise (DBSCAN)</a:t>
            </a:r>
          </a:p>
        </p:txBody>
      </p:sp>
    </p:spTree>
    <p:extLst>
      <p:ext uri="{BB962C8B-B14F-4D97-AF65-F5344CB8AC3E}">
        <p14:creationId xmlns:p14="http://schemas.microsoft.com/office/powerpoint/2010/main" val="4172437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3948704-F25C-437E-A818-C5D657E53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905" y="1838237"/>
            <a:ext cx="5972175" cy="390525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68D28360-87DA-40E3-BB28-F944459C9DF2}"/>
              </a:ext>
            </a:extLst>
          </p:cNvPr>
          <p:cNvSpPr txBox="1">
            <a:spLocks/>
          </p:cNvSpPr>
          <p:nvPr/>
        </p:nvSpPr>
        <p:spPr>
          <a:xfrm>
            <a:off x="928014" y="723724"/>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spc="300" dirty="0">
                <a:latin typeface="Lato" panose="020F0502020204030203" pitchFamily="34" charset="0"/>
                <a:ea typeface="Source Sans Pro" panose="020B0503030403020204" pitchFamily="34" charset="0"/>
              </a:rPr>
              <a:t>Intuitive Understanding of </a:t>
            </a:r>
            <a:r>
              <a:rPr lang="en-US" sz="2400" spc="300" dirty="0">
                <a:solidFill>
                  <a:srgbClr val="C00000"/>
                </a:solidFill>
                <a:latin typeface="Lato" panose="020F0502020204030203" pitchFamily="34" charset="0"/>
                <a:ea typeface="Source Sans Pro" panose="020B0503030403020204" pitchFamily="34" charset="0"/>
              </a:rPr>
              <a:t>D</a:t>
            </a:r>
            <a:r>
              <a:rPr lang="en-US" sz="2400" spc="300" dirty="0">
                <a:latin typeface="Lato" panose="020F0502020204030203" pitchFamily="34" charset="0"/>
                <a:ea typeface="Source Sans Pro" panose="020B0503030403020204" pitchFamily="34" charset="0"/>
              </a:rPr>
              <a:t>ensity-</a:t>
            </a:r>
            <a:r>
              <a:rPr lang="en-US" sz="2400" spc="300" dirty="0">
                <a:solidFill>
                  <a:srgbClr val="C00000"/>
                </a:solidFill>
                <a:latin typeface="Lato" panose="020F0502020204030203" pitchFamily="34" charset="0"/>
                <a:ea typeface="Source Sans Pro" panose="020B0503030403020204" pitchFamily="34" charset="0"/>
              </a:rPr>
              <a:t>B</a:t>
            </a:r>
            <a:r>
              <a:rPr lang="en-US" sz="2400" spc="300" dirty="0">
                <a:latin typeface="Lato" panose="020F0502020204030203" pitchFamily="34" charset="0"/>
                <a:ea typeface="Source Sans Pro" panose="020B0503030403020204" pitchFamily="34" charset="0"/>
              </a:rPr>
              <a:t>ased </a:t>
            </a:r>
            <a:r>
              <a:rPr lang="en-US" sz="2400" spc="300" dirty="0">
                <a:solidFill>
                  <a:srgbClr val="C00000"/>
                </a:solidFill>
                <a:latin typeface="Lato" panose="020F0502020204030203" pitchFamily="34" charset="0"/>
                <a:ea typeface="Source Sans Pro" panose="020B0503030403020204" pitchFamily="34" charset="0"/>
              </a:rPr>
              <a:t>S</a:t>
            </a:r>
            <a:r>
              <a:rPr lang="en-US" sz="2400" spc="300" dirty="0">
                <a:latin typeface="Lato" panose="020F0502020204030203" pitchFamily="34" charset="0"/>
                <a:ea typeface="Source Sans Pro" panose="020B0503030403020204" pitchFamily="34" charset="0"/>
              </a:rPr>
              <a:t>patial </a:t>
            </a:r>
            <a:r>
              <a:rPr lang="en-US" sz="2400" spc="300" dirty="0">
                <a:solidFill>
                  <a:srgbClr val="C00000"/>
                </a:solidFill>
                <a:latin typeface="Lato" panose="020F0502020204030203" pitchFamily="34" charset="0"/>
                <a:ea typeface="Source Sans Pro" panose="020B0503030403020204" pitchFamily="34" charset="0"/>
              </a:rPr>
              <a:t>C</a:t>
            </a:r>
            <a:r>
              <a:rPr lang="en-US" altLang="zh-CN" sz="2400" spc="300" dirty="0">
                <a:latin typeface="Lato" panose="020F0502020204030203" pitchFamily="34" charset="0"/>
                <a:ea typeface="Source Sans Pro" panose="020B0503030403020204" pitchFamily="34" charset="0"/>
              </a:rPr>
              <a:t>lustering of </a:t>
            </a:r>
            <a:r>
              <a:rPr lang="en-US" sz="2400" spc="300" dirty="0">
                <a:solidFill>
                  <a:srgbClr val="C00000"/>
                </a:solidFill>
                <a:latin typeface="Lato" panose="020F0502020204030203" pitchFamily="34" charset="0"/>
                <a:ea typeface="Source Sans Pro" panose="020B0503030403020204" pitchFamily="34" charset="0"/>
              </a:rPr>
              <a:t>A</a:t>
            </a:r>
            <a:r>
              <a:rPr lang="en-US" sz="2400" spc="300" dirty="0">
                <a:latin typeface="Lato" panose="020F0502020204030203" pitchFamily="34" charset="0"/>
                <a:ea typeface="Source Sans Pro" panose="020B0503030403020204" pitchFamily="34" charset="0"/>
              </a:rPr>
              <a:t>pplication with </a:t>
            </a:r>
            <a:r>
              <a:rPr lang="en-US" sz="2400" spc="300" dirty="0">
                <a:solidFill>
                  <a:srgbClr val="C00000"/>
                </a:solidFill>
                <a:latin typeface="Lato" panose="020F0502020204030203" pitchFamily="34" charset="0"/>
                <a:ea typeface="Source Sans Pro" panose="020B0503030403020204" pitchFamily="34" charset="0"/>
              </a:rPr>
              <a:t>N</a:t>
            </a:r>
            <a:r>
              <a:rPr lang="en-US" sz="2400" spc="300" dirty="0">
                <a:latin typeface="Lato" panose="020F0502020204030203" pitchFamily="34" charset="0"/>
                <a:ea typeface="Source Sans Pro" panose="020B0503030403020204" pitchFamily="34" charset="0"/>
              </a:rPr>
              <a:t>oise (DBSCAN)</a:t>
            </a:r>
          </a:p>
        </p:txBody>
      </p:sp>
      <p:sp>
        <p:nvSpPr>
          <p:cNvPr id="6" name="Subtitle 8">
            <a:extLst>
              <a:ext uri="{FF2B5EF4-FFF2-40B4-BE49-F238E27FC236}">
                <a16:creationId xmlns:a16="http://schemas.microsoft.com/office/drawing/2014/main" id="{225DCDF5-022B-4110-9748-1C82028AEE3F}"/>
              </a:ext>
            </a:extLst>
          </p:cNvPr>
          <p:cNvSpPr txBox="1">
            <a:spLocks/>
          </p:cNvSpPr>
          <p:nvPr/>
        </p:nvSpPr>
        <p:spPr>
          <a:xfrm>
            <a:off x="832967" y="5934697"/>
            <a:ext cx="10526049"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spc="300" dirty="0">
                <a:latin typeface="Centaur" panose="02030504050205020304" pitchFamily="18" charset="0"/>
                <a:ea typeface="Source Sans Pro" panose="020B0503030403020204" pitchFamily="34" charset="0"/>
              </a:rPr>
              <a:t>Hyperparameters of DBSCAN: </a:t>
            </a:r>
            <a:r>
              <a:rPr lang="en-US" sz="2000" spc="300" dirty="0" err="1">
                <a:latin typeface="Centaur" panose="02030504050205020304" pitchFamily="18" charset="0"/>
                <a:ea typeface="Source Sans Pro" panose="020B0503030403020204" pitchFamily="34" charset="0"/>
              </a:rPr>
              <a:t>minPts</a:t>
            </a:r>
            <a:r>
              <a:rPr lang="en-US" sz="2000" spc="300" dirty="0">
                <a:latin typeface="Centaur" panose="02030504050205020304" pitchFamily="18" charset="0"/>
                <a:ea typeface="Source Sans Pro" panose="020B0503030403020204" pitchFamily="34" charset="0"/>
              </a:rPr>
              <a:t>, </a:t>
            </a:r>
            <a:r>
              <a:rPr lang="el-GR" sz="2000" spc="300" dirty="0">
                <a:latin typeface="Calibri" panose="020F0502020204030204" pitchFamily="34" charset="0"/>
                <a:ea typeface="Source Sans Pro" panose="020B0503030403020204" pitchFamily="34" charset="0"/>
                <a:cs typeface="Calibri" panose="020F0502020204030204" pitchFamily="34" charset="0"/>
              </a:rPr>
              <a:t>ε</a:t>
            </a:r>
            <a:r>
              <a:rPr lang="en-US" sz="2000" spc="300" dirty="0">
                <a:latin typeface="Centaur" panose="02030504050205020304" pitchFamily="18" charset="0"/>
                <a:ea typeface="Source Sans Pro" panose="020B0503030403020204" pitchFamily="34" charset="0"/>
                <a:cs typeface="Calibri" panose="020F0502020204030204" pitchFamily="34" charset="0"/>
              </a:rPr>
              <a:t> &amp; Distance function</a:t>
            </a:r>
            <a:endParaRPr lang="en-US" sz="2000" spc="300" dirty="0">
              <a:latin typeface="Centaur" panose="02030504050205020304" pitchFamily="18" charset="0"/>
              <a:ea typeface="Source Sans Pro" panose="020B0503030403020204" pitchFamily="34" charset="0"/>
            </a:endParaRPr>
          </a:p>
        </p:txBody>
      </p:sp>
    </p:spTree>
    <p:extLst>
      <p:ext uri="{BB962C8B-B14F-4D97-AF65-F5344CB8AC3E}">
        <p14:creationId xmlns:p14="http://schemas.microsoft.com/office/powerpoint/2010/main" val="3680234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Clustering Task &amp; Generative Modelling</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3" y="2818627"/>
            <a:ext cx="7324012" cy="267765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K-Means Clustering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bg1">
                    <a:lumMod val="75000"/>
                  </a:schemeClr>
                </a:solidFill>
                <a:latin typeface="Calibri" panose="020F0502020204030204"/>
              </a:rPr>
              <a:t>DBSCAN</a:t>
            </a: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rgbClr val="C00000"/>
                </a:solidFill>
                <a:latin typeface="Calibri" panose="020F0502020204030204"/>
                <a:ea typeface="等线" panose="02010600030101010101" pitchFamily="2" charset="-122"/>
              </a:rPr>
              <a:t>Gaussian Mixture Model (Generative Model)</a:t>
            </a:r>
            <a:endPar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Topic Models (Generative Models)</a:t>
            </a:r>
            <a:endParaRPr kumimoji="0" lang="zh-CN" altLang="en-US"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271620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2.1. Gaussian mixture models — scikit-learn 0.23.2 documentation">
            <a:extLst>
              <a:ext uri="{FF2B5EF4-FFF2-40B4-BE49-F238E27FC236}">
                <a16:creationId xmlns:a16="http://schemas.microsoft.com/office/drawing/2014/main" id="{2FB163E1-44CD-4DA9-9FB8-43FCFF09E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1419225"/>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8168379F-9CA7-4E2A-B269-5512889F41AB}"/>
              </a:ext>
            </a:extLst>
          </p:cNvPr>
          <p:cNvSpPr txBox="1">
            <a:spLocks/>
          </p:cNvSpPr>
          <p:nvPr/>
        </p:nvSpPr>
        <p:spPr>
          <a:xfrm>
            <a:off x="928016" y="680245"/>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spc="300" dirty="0">
                <a:latin typeface="Lato" panose="020F0502020204030203" pitchFamily="34" charset="0"/>
                <a:ea typeface="Source Sans Pro" panose="020B0503030403020204" pitchFamily="34" charset="0"/>
              </a:rPr>
              <a:t>Intuitive Understanding of Gaussian Mixture Model (GMM)</a:t>
            </a:r>
          </a:p>
        </p:txBody>
      </p:sp>
    </p:spTree>
    <p:extLst>
      <p:ext uri="{BB962C8B-B14F-4D97-AF65-F5344CB8AC3E}">
        <p14:creationId xmlns:p14="http://schemas.microsoft.com/office/powerpoint/2010/main" val="930384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7B14C6-51B9-4A44-86C0-A41B9FE2EB44}"/>
              </a:ext>
            </a:extLst>
          </p:cNvPr>
          <p:cNvPicPr>
            <a:picLocks noChangeAspect="1"/>
          </p:cNvPicPr>
          <p:nvPr/>
        </p:nvPicPr>
        <p:blipFill rotWithShape="1">
          <a:blip r:embed="rId2"/>
          <a:srcRect l="29897" t="19909" r="26849" b="19087"/>
          <a:stretch/>
        </p:blipFill>
        <p:spPr>
          <a:xfrm>
            <a:off x="2463452" y="1427966"/>
            <a:ext cx="7265096" cy="5060515"/>
          </a:xfrm>
          <a:prstGeom prst="rect">
            <a:avLst/>
          </a:prstGeom>
        </p:spPr>
      </p:pic>
      <p:sp>
        <p:nvSpPr>
          <p:cNvPr id="5" name="Subtitle 8">
            <a:extLst>
              <a:ext uri="{FF2B5EF4-FFF2-40B4-BE49-F238E27FC236}">
                <a16:creationId xmlns:a16="http://schemas.microsoft.com/office/drawing/2014/main" id="{FF25C227-7432-4304-B3C9-8011F78BAF1C}"/>
              </a:ext>
            </a:extLst>
          </p:cNvPr>
          <p:cNvSpPr txBox="1">
            <a:spLocks/>
          </p:cNvSpPr>
          <p:nvPr/>
        </p:nvSpPr>
        <p:spPr>
          <a:xfrm>
            <a:off x="928016" y="771349"/>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spc="300" dirty="0">
                <a:latin typeface="Lato" panose="020F0502020204030203" pitchFamily="34" charset="0"/>
                <a:ea typeface="Source Sans Pro" panose="020B0503030403020204" pitchFamily="34" charset="0"/>
              </a:rPr>
              <a:t>Multidimensional Gaussian Distribution</a:t>
            </a:r>
          </a:p>
        </p:txBody>
      </p:sp>
    </p:spTree>
    <p:extLst>
      <p:ext uri="{BB962C8B-B14F-4D97-AF65-F5344CB8AC3E}">
        <p14:creationId xmlns:p14="http://schemas.microsoft.com/office/powerpoint/2010/main" val="3659011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ED2987CC-5394-474A-8F59-88112E52F4CB}"/>
              </a:ext>
            </a:extLst>
          </p:cNvPr>
          <p:cNvSpPr txBox="1">
            <a:spLocks/>
          </p:cNvSpPr>
          <p:nvPr/>
        </p:nvSpPr>
        <p:spPr>
          <a:xfrm>
            <a:off x="928014" y="723724"/>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spc="300" dirty="0">
                <a:latin typeface="Lato" panose="020F0502020204030203" pitchFamily="34" charset="0"/>
                <a:ea typeface="Source Sans Pro" panose="020B0503030403020204" pitchFamily="34" charset="0"/>
              </a:rPr>
              <a:t>Plate Notation of (</a:t>
            </a:r>
            <a:r>
              <a:rPr lang="en-US" sz="2400" spc="300" dirty="0" err="1">
                <a:latin typeface="Lato" panose="020F0502020204030203" pitchFamily="34" charset="0"/>
                <a:ea typeface="Source Sans Pro" panose="020B0503030403020204" pitchFamily="34" charset="0"/>
              </a:rPr>
              <a:t>Frequentistic</a:t>
            </a:r>
            <a:r>
              <a:rPr lang="en-US" sz="2400" spc="300" dirty="0">
                <a:latin typeface="Lato" panose="020F0502020204030203" pitchFamily="34" charset="0"/>
                <a:ea typeface="Source Sans Pro" panose="020B0503030403020204" pitchFamily="34" charset="0"/>
              </a:rPr>
              <a:t>) Gaussian Mixture Model</a:t>
            </a:r>
          </a:p>
        </p:txBody>
      </p:sp>
      <p:cxnSp>
        <p:nvCxnSpPr>
          <p:cNvPr id="14" name="Straight Connector 13">
            <a:extLst>
              <a:ext uri="{FF2B5EF4-FFF2-40B4-BE49-F238E27FC236}">
                <a16:creationId xmlns:a16="http://schemas.microsoft.com/office/drawing/2014/main" id="{C6349462-5911-44D3-886F-D027B2E77CFD}"/>
              </a:ext>
            </a:extLst>
          </p:cNvPr>
          <p:cNvCxnSpPr>
            <a:stCxn id="11" idx="6"/>
            <a:endCxn id="12" idx="2"/>
          </p:cNvCxnSpPr>
          <p:nvPr/>
        </p:nvCxnSpPr>
        <p:spPr>
          <a:xfrm>
            <a:off x="4528355" y="3135207"/>
            <a:ext cx="596287" cy="0"/>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A9CCC3-1B38-40DE-8B6A-96EBA6C9CC96}"/>
              </a:ext>
            </a:extLst>
          </p:cNvPr>
          <p:cNvCxnSpPr>
            <a:cxnSpLocks/>
            <a:stCxn id="10" idx="3"/>
            <a:endCxn id="11" idx="2"/>
          </p:cNvCxnSpPr>
          <p:nvPr/>
        </p:nvCxnSpPr>
        <p:spPr>
          <a:xfrm>
            <a:off x="2590063" y="3135207"/>
            <a:ext cx="1086036"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79248D-2DAA-431F-A304-442AE3244C7A}"/>
              </a:ext>
            </a:extLst>
          </p:cNvPr>
          <p:cNvCxnSpPr>
            <a:cxnSpLocks/>
            <a:stCxn id="8" idx="0"/>
            <a:endCxn id="12" idx="4"/>
          </p:cNvCxnSpPr>
          <p:nvPr/>
        </p:nvCxnSpPr>
        <p:spPr>
          <a:xfrm flipV="1">
            <a:off x="5035481" y="3561335"/>
            <a:ext cx="515289" cy="758835"/>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41F66C7-C918-470B-B67A-D674212A1A6B}"/>
                  </a:ext>
                </a:extLst>
              </p:cNvPr>
              <p:cNvSpPr txBox="1"/>
              <p:nvPr/>
            </p:nvSpPr>
            <p:spPr>
              <a:xfrm>
                <a:off x="7591151" y="2969066"/>
                <a:ext cx="2949141" cy="4599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r>
                        <a:rPr lang="en-US" sz="2800" b="0" i="1" smtClean="0">
                          <a:latin typeface="Cambria Math" panose="02040503050406030204" pitchFamily="18" charset="0"/>
                        </a:rPr>
                        <m:t> ~ </m:t>
                      </m:r>
                      <m:r>
                        <a:rPr lang="en-US" sz="2800" b="0" i="1" smtClean="0">
                          <a:latin typeface="Cambria Math" panose="02040503050406030204" pitchFamily="18" charset="0"/>
                        </a:rPr>
                        <m:t>𝑁</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𝜇</m:t>
                          </m:r>
                        </m:e>
                        <m:sup>
                          <m:d>
                            <m:dPr>
                              <m:ctrlPr>
                                <a:rPr lang="en-US" sz="2800" i="1">
                                  <a:latin typeface="Cambria Math" panose="02040503050406030204" pitchFamily="18" charset="0"/>
                                </a:rPr>
                              </m:ctrlPr>
                            </m:dPr>
                            <m:e>
                              <m:r>
                                <a:rPr lang="en-US" sz="2800" i="1">
                                  <a:latin typeface="Cambria Math" panose="02040503050406030204" pitchFamily="18" charset="0"/>
                                </a:rPr>
                                <m:t>𝑗</m:t>
                              </m:r>
                            </m:e>
                          </m:d>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m:t>
                          </m:r>
                        </m:e>
                        <m:sup>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sup>
                      </m:sSup>
                      <m:r>
                        <a:rPr lang="en-US" sz="2800" b="0" i="1" smtClean="0">
                          <a:latin typeface="Cambria Math" panose="02040503050406030204" pitchFamily="18" charset="0"/>
                        </a:rPr>
                        <m:t>)</m:t>
                      </m:r>
                    </m:oMath>
                  </m:oMathPara>
                </a14:m>
                <a:endParaRPr lang="en-US" sz="2800" dirty="0"/>
              </a:p>
            </p:txBody>
          </p:sp>
        </mc:Choice>
        <mc:Fallback xmlns="">
          <p:sp>
            <p:nvSpPr>
              <p:cNvPr id="34" name="TextBox 33">
                <a:extLst>
                  <a:ext uri="{FF2B5EF4-FFF2-40B4-BE49-F238E27FC236}">
                    <a16:creationId xmlns:a16="http://schemas.microsoft.com/office/drawing/2014/main" id="{A41F66C7-C918-470B-B67A-D674212A1A6B}"/>
                  </a:ext>
                </a:extLst>
              </p:cNvPr>
              <p:cNvSpPr txBox="1">
                <a:spLocks noRot="1" noChangeAspect="1" noMove="1" noResize="1" noEditPoints="1" noAdjustHandles="1" noChangeArrowheads="1" noChangeShapeType="1" noTextEdit="1"/>
              </p:cNvSpPr>
              <p:nvPr/>
            </p:nvSpPr>
            <p:spPr>
              <a:xfrm>
                <a:off x="7591151" y="2969066"/>
                <a:ext cx="2949141" cy="459934"/>
              </a:xfrm>
              <a:prstGeom prst="rect">
                <a:avLst/>
              </a:prstGeom>
              <a:blipFill>
                <a:blip r:embed="rId9"/>
                <a:stretch>
                  <a:fillRect/>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C5BBBAE-18DF-4D31-BD0A-DF1F93CED29E}"/>
              </a:ext>
            </a:extLst>
          </p:cNvPr>
          <p:cNvGrpSpPr/>
          <p:nvPr/>
        </p:nvGrpSpPr>
        <p:grpSpPr>
          <a:xfrm>
            <a:off x="1974542" y="2397620"/>
            <a:ext cx="5621784" cy="3061319"/>
            <a:chOff x="1974542" y="2397620"/>
            <a:chExt cx="5621784" cy="3061319"/>
          </a:xfrm>
        </p:grpSpPr>
        <p:grpSp>
          <p:nvGrpSpPr>
            <p:cNvPr id="33" name="Group 32">
              <a:extLst>
                <a:ext uri="{FF2B5EF4-FFF2-40B4-BE49-F238E27FC236}">
                  <a16:creationId xmlns:a16="http://schemas.microsoft.com/office/drawing/2014/main" id="{E9855764-42C9-4EAE-B3B9-C3F1091168ED}"/>
                </a:ext>
              </a:extLst>
            </p:cNvPr>
            <p:cNvGrpSpPr/>
            <p:nvPr/>
          </p:nvGrpSpPr>
          <p:grpSpPr>
            <a:xfrm>
              <a:off x="1974542" y="2397620"/>
              <a:ext cx="5621784" cy="3061319"/>
              <a:chOff x="3422342" y="2691413"/>
              <a:chExt cx="5621784" cy="3061319"/>
            </a:xfrm>
          </p:grpSpPr>
          <p:sp>
            <p:nvSpPr>
              <p:cNvPr id="5" name="Rectangle 4">
                <a:extLst>
                  <a:ext uri="{FF2B5EF4-FFF2-40B4-BE49-F238E27FC236}">
                    <a16:creationId xmlns:a16="http://schemas.microsoft.com/office/drawing/2014/main" id="{B935AF5A-969B-4AB5-883E-496EB1DE68DB}"/>
                  </a:ext>
                </a:extLst>
              </p:cNvPr>
              <p:cNvSpPr/>
              <p:nvPr/>
            </p:nvSpPr>
            <p:spPr>
              <a:xfrm>
                <a:off x="4527612" y="2691413"/>
                <a:ext cx="3915052" cy="142782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E1AF079-6BF2-49ED-AB40-AD94DC4ABBAC}"/>
                  </a:ext>
                </a:extLst>
              </p:cNvPr>
              <p:cNvSpPr/>
              <p:nvPr/>
            </p:nvSpPr>
            <p:spPr>
              <a:xfrm>
                <a:off x="5556682" y="4324906"/>
                <a:ext cx="3487444" cy="142782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AE89EF6-0E49-4587-A4D6-6F24D89163DA}"/>
                  </a:ext>
                </a:extLst>
              </p:cNvPr>
              <p:cNvSpPr/>
              <p:nvPr/>
            </p:nvSpPr>
            <p:spPr>
              <a:xfrm>
                <a:off x="6085826" y="4613963"/>
                <a:ext cx="794910" cy="75883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54D8A4-1E0A-4410-80DD-A30578877B1A}"/>
                  </a:ext>
                </a:extLst>
              </p:cNvPr>
              <p:cNvSpPr/>
              <p:nvPr/>
            </p:nvSpPr>
            <p:spPr>
              <a:xfrm>
                <a:off x="7287455" y="4613963"/>
                <a:ext cx="794910" cy="758834"/>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AED5EA-FCE1-4E8F-A807-E76F22A29475}"/>
                  </a:ext>
                </a:extLst>
              </p:cNvPr>
              <p:cNvSpPr/>
              <p:nvPr/>
            </p:nvSpPr>
            <p:spPr>
              <a:xfrm>
                <a:off x="3422342" y="3135207"/>
                <a:ext cx="615521" cy="58758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D422A89-EC70-4F62-8DBE-D5DB6383C251}"/>
                  </a:ext>
                </a:extLst>
              </p:cNvPr>
              <p:cNvSpPr/>
              <p:nvPr/>
            </p:nvSpPr>
            <p:spPr>
              <a:xfrm>
                <a:off x="5123899" y="3002872"/>
                <a:ext cx="852256" cy="8522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E565ABC-5789-4823-AB03-B51953D34940}"/>
                  </a:ext>
                </a:extLst>
              </p:cNvPr>
              <p:cNvSpPr/>
              <p:nvPr/>
            </p:nvSpPr>
            <p:spPr>
              <a:xfrm>
                <a:off x="6572442" y="3002872"/>
                <a:ext cx="852256" cy="852256"/>
              </a:xfrm>
              <a:prstGeom prst="ellips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7C454E4-7563-4727-A518-F508E1294BBB}"/>
                  </a:ext>
                </a:extLst>
              </p:cNvPr>
              <p:cNvCxnSpPr>
                <a:cxnSpLocks/>
                <a:stCxn id="9" idx="0"/>
                <a:endCxn id="12" idx="4"/>
              </p:cNvCxnSpPr>
              <p:nvPr/>
            </p:nvCxnSpPr>
            <p:spPr>
              <a:xfrm flipH="1" flipV="1">
                <a:off x="6998570" y="3855128"/>
                <a:ext cx="686340" cy="758835"/>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118BCF-6210-4C68-8A98-F63667BF98BE}"/>
                      </a:ext>
                    </a:extLst>
                  </p:cNvPr>
                  <p:cNvSpPr txBox="1"/>
                  <p:nvPr/>
                </p:nvSpPr>
                <p:spPr>
                  <a:xfrm>
                    <a:off x="3572366" y="3177558"/>
                    <a:ext cx="3347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𝜙</m:t>
                          </m:r>
                        </m:oMath>
                      </m:oMathPara>
                    </a14:m>
                    <a:endParaRPr lang="en-US" sz="2800" dirty="0"/>
                  </a:p>
                </p:txBody>
              </p:sp>
            </mc:Choice>
            <mc:Fallback xmlns="">
              <p:sp>
                <p:nvSpPr>
                  <p:cNvPr id="24" name="TextBox 23">
                    <a:extLst>
                      <a:ext uri="{FF2B5EF4-FFF2-40B4-BE49-F238E27FC236}">
                        <a16:creationId xmlns:a16="http://schemas.microsoft.com/office/drawing/2014/main" id="{4D118BCF-6210-4C68-8A98-F63667BF98BE}"/>
                      </a:ext>
                    </a:extLst>
                  </p:cNvPr>
                  <p:cNvSpPr txBox="1">
                    <a:spLocks noRot="1" noChangeAspect="1" noMove="1" noResize="1" noEditPoints="1" noAdjustHandles="1" noChangeArrowheads="1" noChangeShapeType="1" noTextEdit="1"/>
                  </p:cNvSpPr>
                  <p:nvPr/>
                </p:nvSpPr>
                <p:spPr>
                  <a:xfrm>
                    <a:off x="3572366" y="3177558"/>
                    <a:ext cx="334707"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DAACFA-46AD-4DA0-9816-521AA08A3860}"/>
                      </a:ext>
                    </a:extLst>
                  </p:cNvPr>
                  <p:cNvSpPr txBox="1"/>
                  <p:nvPr/>
                </p:nvSpPr>
                <p:spPr>
                  <a:xfrm>
                    <a:off x="6148862" y="4811378"/>
                    <a:ext cx="668837"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𝜇</m:t>
                              </m:r>
                            </m:e>
                            <m:sup>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sup>
                          </m:sSup>
                        </m:oMath>
                      </m:oMathPara>
                    </a14:m>
                    <a:endParaRPr lang="en-US" sz="2800" dirty="0"/>
                  </a:p>
                </p:txBody>
              </p:sp>
            </mc:Choice>
            <mc:Fallback xmlns="">
              <p:sp>
                <p:nvSpPr>
                  <p:cNvPr id="25" name="TextBox 24">
                    <a:extLst>
                      <a:ext uri="{FF2B5EF4-FFF2-40B4-BE49-F238E27FC236}">
                        <a16:creationId xmlns:a16="http://schemas.microsoft.com/office/drawing/2014/main" id="{BADAACFA-46AD-4DA0-9816-521AA08A3860}"/>
                      </a:ext>
                    </a:extLst>
                  </p:cNvPr>
                  <p:cNvSpPr txBox="1">
                    <a:spLocks noRot="1" noChangeAspect="1" noMove="1" noResize="1" noEditPoints="1" noAdjustHandles="1" noChangeArrowheads="1" noChangeShapeType="1" noTextEdit="1"/>
                  </p:cNvSpPr>
                  <p:nvPr/>
                </p:nvSpPr>
                <p:spPr>
                  <a:xfrm>
                    <a:off x="6148862" y="4811378"/>
                    <a:ext cx="668837" cy="448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FC66177-F4BE-470A-B817-7DCEE62AACE1}"/>
                      </a:ext>
                    </a:extLst>
                  </p:cNvPr>
                  <p:cNvSpPr txBox="1"/>
                  <p:nvPr/>
                </p:nvSpPr>
                <p:spPr>
                  <a:xfrm>
                    <a:off x="7350491" y="4768991"/>
                    <a:ext cx="701859"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sup>
                          </m:sSup>
                        </m:oMath>
                      </m:oMathPara>
                    </a14:m>
                    <a:endParaRPr lang="en-US" sz="2800" dirty="0"/>
                  </a:p>
                </p:txBody>
              </p:sp>
            </mc:Choice>
            <mc:Fallback xmlns="">
              <p:sp>
                <p:nvSpPr>
                  <p:cNvPr id="28" name="TextBox 27">
                    <a:extLst>
                      <a:ext uri="{FF2B5EF4-FFF2-40B4-BE49-F238E27FC236}">
                        <a16:creationId xmlns:a16="http://schemas.microsoft.com/office/drawing/2014/main" id="{4FC66177-F4BE-470A-B817-7DCEE62AACE1}"/>
                      </a:ext>
                    </a:extLst>
                  </p:cNvPr>
                  <p:cNvSpPr txBox="1">
                    <a:spLocks noRot="1" noChangeAspect="1" noMove="1" noResize="1" noEditPoints="1" noAdjustHandles="1" noChangeArrowheads="1" noChangeShapeType="1" noTextEdit="1"/>
                  </p:cNvSpPr>
                  <p:nvPr/>
                </p:nvSpPr>
                <p:spPr>
                  <a:xfrm>
                    <a:off x="7350491" y="4768991"/>
                    <a:ext cx="701859" cy="448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C4ED49-4982-4205-9790-E022F8238417}"/>
                      </a:ext>
                    </a:extLst>
                  </p:cNvPr>
                  <p:cNvSpPr txBox="1"/>
                  <p:nvPr/>
                </p:nvSpPr>
                <p:spPr>
                  <a:xfrm>
                    <a:off x="5240267" y="3204611"/>
                    <a:ext cx="605615"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𝑧</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oMath>
                      </m:oMathPara>
                    </a14:m>
                    <a:endParaRPr lang="en-US" sz="2800" dirty="0"/>
                  </a:p>
                </p:txBody>
              </p:sp>
            </mc:Choice>
            <mc:Fallback xmlns="">
              <p:sp>
                <p:nvSpPr>
                  <p:cNvPr id="29" name="TextBox 28">
                    <a:extLst>
                      <a:ext uri="{FF2B5EF4-FFF2-40B4-BE49-F238E27FC236}">
                        <a16:creationId xmlns:a16="http://schemas.microsoft.com/office/drawing/2014/main" id="{E8C4ED49-4982-4205-9790-E022F8238417}"/>
                      </a:ext>
                    </a:extLst>
                  </p:cNvPr>
                  <p:cNvSpPr txBox="1">
                    <a:spLocks noRot="1" noChangeAspect="1" noMove="1" noResize="1" noEditPoints="1" noAdjustHandles="1" noChangeArrowheads="1" noChangeShapeType="1" noTextEdit="1"/>
                  </p:cNvSpPr>
                  <p:nvPr/>
                </p:nvSpPr>
                <p:spPr>
                  <a:xfrm>
                    <a:off x="5240267" y="3204611"/>
                    <a:ext cx="605615" cy="448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4F20E21-26F5-4D24-9C1C-7572AEBC0C23}"/>
                      </a:ext>
                    </a:extLst>
                  </p:cNvPr>
                  <p:cNvSpPr txBox="1"/>
                  <p:nvPr/>
                </p:nvSpPr>
                <p:spPr>
                  <a:xfrm>
                    <a:off x="6690178" y="3200684"/>
                    <a:ext cx="625364"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oMath>
                      </m:oMathPara>
                    </a14:m>
                    <a:endParaRPr lang="en-US" sz="2800" dirty="0"/>
                  </a:p>
                </p:txBody>
              </p:sp>
            </mc:Choice>
            <mc:Fallback xmlns="">
              <p:sp>
                <p:nvSpPr>
                  <p:cNvPr id="30" name="TextBox 29">
                    <a:extLst>
                      <a:ext uri="{FF2B5EF4-FFF2-40B4-BE49-F238E27FC236}">
                        <a16:creationId xmlns:a16="http://schemas.microsoft.com/office/drawing/2014/main" id="{04F20E21-26F5-4D24-9C1C-7572AEBC0C23}"/>
                      </a:ext>
                    </a:extLst>
                  </p:cNvPr>
                  <p:cNvSpPr txBox="1">
                    <a:spLocks noRot="1" noChangeAspect="1" noMove="1" noResize="1" noEditPoints="1" noAdjustHandles="1" noChangeArrowheads="1" noChangeShapeType="1" noTextEdit="1"/>
                  </p:cNvSpPr>
                  <p:nvPr/>
                </p:nvSpPr>
                <p:spPr>
                  <a:xfrm>
                    <a:off x="6690178" y="3200684"/>
                    <a:ext cx="625364" cy="448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F432690-2B31-4445-80C2-D4D4FDD61FE5}"/>
                      </a:ext>
                    </a:extLst>
                  </p:cNvPr>
                  <p:cNvSpPr txBox="1"/>
                  <p:nvPr/>
                </p:nvSpPr>
                <p:spPr>
                  <a:xfrm>
                    <a:off x="8753084" y="5321845"/>
                    <a:ext cx="2910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𝑘</m:t>
                          </m:r>
                        </m:oMath>
                      </m:oMathPara>
                    </a14:m>
                    <a:endParaRPr lang="en-US" sz="2800" dirty="0"/>
                  </a:p>
                </p:txBody>
              </p:sp>
            </mc:Choice>
            <mc:Fallback xmlns="">
              <p:sp>
                <p:nvSpPr>
                  <p:cNvPr id="31" name="TextBox 30">
                    <a:extLst>
                      <a:ext uri="{FF2B5EF4-FFF2-40B4-BE49-F238E27FC236}">
                        <a16:creationId xmlns:a16="http://schemas.microsoft.com/office/drawing/2014/main" id="{6F432690-2B31-4445-80C2-D4D4FDD61FE5}"/>
                      </a:ext>
                    </a:extLst>
                  </p:cNvPr>
                  <p:cNvSpPr txBox="1">
                    <a:spLocks noRot="1" noChangeAspect="1" noMove="1" noResize="1" noEditPoints="1" noAdjustHandles="1" noChangeArrowheads="1" noChangeShapeType="1" noTextEdit="1"/>
                  </p:cNvSpPr>
                  <p:nvPr/>
                </p:nvSpPr>
                <p:spPr>
                  <a:xfrm>
                    <a:off x="8753084" y="5321845"/>
                    <a:ext cx="291042"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5EDBC3F-B017-4111-B567-253A5B782290}"/>
                      </a:ext>
                    </a:extLst>
                  </p:cNvPr>
                  <p:cNvSpPr txBox="1"/>
                  <p:nvPr/>
                </p:nvSpPr>
                <p:spPr>
                  <a:xfrm>
                    <a:off x="8048487" y="3639684"/>
                    <a:ext cx="3892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𝑚</m:t>
                          </m:r>
                        </m:oMath>
                      </m:oMathPara>
                    </a14:m>
                    <a:endParaRPr lang="en-US" sz="2800" dirty="0"/>
                  </a:p>
                </p:txBody>
              </p:sp>
            </mc:Choice>
            <mc:Fallback xmlns="">
              <p:sp>
                <p:nvSpPr>
                  <p:cNvPr id="32" name="TextBox 31">
                    <a:extLst>
                      <a:ext uri="{FF2B5EF4-FFF2-40B4-BE49-F238E27FC236}">
                        <a16:creationId xmlns:a16="http://schemas.microsoft.com/office/drawing/2014/main" id="{65EDBC3F-B017-4111-B567-253A5B782290}"/>
                      </a:ext>
                    </a:extLst>
                  </p:cNvPr>
                  <p:cNvSpPr txBox="1">
                    <a:spLocks noRot="1" noChangeAspect="1" noMove="1" noResize="1" noEditPoints="1" noAdjustHandles="1" noChangeArrowheads="1" noChangeShapeType="1" noTextEdit="1"/>
                  </p:cNvSpPr>
                  <p:nvPr/>
                </p:nvSpPr>
                <p:spPr>
                  <a:xfrm>
                    <a:off x="8048487" y="3639684"/>
                    <a:ext cx="389274" cy="430887"/>
                  </a:xfrm>
                  <a:prstGeom prst="rect">
                    <a:avLst/>
                  </a:prstGeom>
                  <a:blipFill>
                    <a:blip r:embed="rId8"/>
                    <a:stretch>
                      <a:fillRect/>
                    </a:stretch>
                  </a:blipFill>
                </p:spPr>
                <p:txBody>
                  <a:bodyPr/>
                  <a:lstStyle/>
                  <a:p>
                    <a:r>
                      <a:rPr lang="en-US">
                        <a:noFill/>
                      </a:rPr>
                      <a:t> </a:t>
                    </a:r>
                  </a:p>
                </p:txBody>
              </p:sp>
            </mc:Fallback>
          </mc:AlternateContent>
        </p:grpSp>
        <p:cxnSp>
          <p:nvCxnSpPr>
            <p:cNvPr id="3" name="Straight Connector 2">
              <a:extLst>
                <a:ext uri="{FF2B5EF4-FFF2-40B4-BE49-F238E27FC236}">
                  <a16:creationId xmlns:a16="http://schemas.microsoft.com/office/drawing/2014/main" id="{EC6166A9-079C-47EF-8834-9260F0471DBB}"/>
                </a:ext>
              </a:extLst>
            </p:cNvPr>
            <p:cNvCxnSpPr>
              <a:cxnSpLocks/>
            </p:cNvCxnSpPr>
            <p:nvPr/>
          </p:nvCxnSpPr>
          <p:spPr>
            <a:xfrm>
              <a:off x="5079871" y="2890409"/>
              <a:ext cx="0" cy="473238"/>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26776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a:extLst>
              <a:ext uri="{FF2B5EF4-FFF2-40B4-BE49-F238E27FC236}">
                <a16:creationId xmlns:a16="http://schemas.microsoft.com/office/drawing/2014/main" id="{BBA8D495-CD68-489A-9726-88B55AC480D7}"/>
              </a:ext>
            </a:extLst>
          </p:cNvPr>
          <p:cNvSpPr txBox="1">
            <a:spLocks/>
          </p:cNvSpPr>
          <p:nvPr/>
        </p:nvSpPr>
        <p:spPr>
          <a:xfrm>
            <a:off x="1013564" y="828318"/>
            <a:ext cx="10164872" cy="1189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400" spc="300" dirty="0">
                <a:solidFill>
                  <a:prstClr val="black"/>
                </a:solidFill>
                <a:latin typeface="Lato" panose="020F0502020204030203" pitchFamily="34" charset="0"/>
                <a:ea typeface="Source Sans Pro" panose="020B0503030403020204" pitchFamily="34" charset="0"/>
              </a:rPr>
              <a:t>Selection of</a:t>
            </a:r>
            <a:r>
              <a:rPr lang="zh-CN" altLang="en-US" sz="2400" spc="300" dirty="0">
                <a:solidFill>
                  <a:prstClr val="black"/>
                </a:solidFill>
                <a:latin typeface="Lato" panose="020F0502020204030203" pitchFamily="34" charset="0"/>
                <a:ea typeface="Source Sans Pro" panose="020B0503030403020204" pitchFamily="34" charset="0"/>
              </a:rPr>
              <a:t> </a:t>
            </a:r>
            <a:r>
              <a:rPr lang="en-US" altLang="zh-CN" sz="2400" spc="300" dirty="0">
                <a:solidFill>
                  <a:prstClr val="black"/>
                </a:solidFill>
                <a:latin typeface="Lato" panose="020F0502020204030203" pitchFamily="34" charset="0"/>
                <a:ea typeface="Source Sans Pro" panose="020B0503030403020204" pitchFamily="34" charset="0"/>
              </a:rPr>
              <a:t>the</a:t>
            </a:r>
            <a:r>
              <a:rPr lang="zh-CN" altLang="en-US" sz="2400" spc="300" dirty="0">
                <a:solidFill>
                  <a:prstClr val="black"/>
                </a:solidFill>
                <a:latin typeface="Lato" panose="020F0502020204030203" pitchFamily="34" charset="0"/>
                <a:ea typeface="Source Sans Pro" panose="020B0503030403020204" pitchFamily="34" charset="0"/>
              </a:rPr>
              <a:t> </a:t>
            </a:r>
            <a:r>
              <a:rPr lang="en-US" altLang="zh-CN" sz="2400" spc="300" dirty="0">
                <a:solidFill>
                  <a:prstClr val="black"/>
                </a:solidFill>
                <a:latin typeface="Lato" panose="020F0502020204030203" pitchFamily="34" charset="0"/>
                <a:ea typeface="Source Sans Pro" panose="020B0503030403020204" pitchFamily="34" charset="0"/>
              </a:rPr>
              <a:t>Number</a:t>
            </a:r>
            <a:r>
              <a:rPr lang="zh-CN" altLang="en-US" sz="2400" spc="300" dirty="0">
                <a:solidFill>
                  <a:prstClr val="black"/>
                </a:solidFill>
                <a:latin typeface="Lato" panose="020F0502020204030203" pitchFamily="34" charset="0"/>
                <a:ea typeface="Source Sans Pro" panose="020B0503030403020204" pitchFamily="34" charset="0"/>
              </a:rPr>
              <a:t> </a:t>
            </a:r>
            <a:r>
              <a:rPr lang="en-US" altLang="zh-CN" sz="2400" spc="300" dirty="0">
                <a:solidFill>
                  <a:prstClr val="black"/>
                </a:solidFill>
                <a:latin typeface="Lato" panose="020F0502020204030203" pitchFamily="34" charset="0"/>
                <a:ea typeface="Source Sans Pro" panose="020B0503030403020204" pitchFamily="34" charset="0"/>
              </a:rPr>
              <a:t>of Clusters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400" spc="300" dirty="0">
                <a:solidFill>
                  <a:prstClr val="black"/>
                </a:solidFill>
                <a:latin typeface="Lato" panose="020F0502020204030203" pitchFamily="34" charset="0"/>
                <a:ea typeface="Source Sans Pro" panose="020B0503030403020204" pitchFamily="34" charset="0"/>
              </a:rPr>
              <a:t>with Information Criterion</a:t>
            </a:r>
            <a:endParaRPr kumimoji="0" lang="en-US" altLang="zh-CN" sz="2400"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F1E48A3-4F5B-499F-AD8F-916EA13FFC96}"/>
                  </a:ext>
                </a:extLst>
              </p:cNvPr>
              <p:cNvSpPr txBox="1"/>
              <p:nvPr/>
            </p:nvSpPr>
            <p:spPr>
              <a:xfrm>
                <a:off x="2221771" y="2261048"/>
                <a:ext cx="71447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𝐴𝑘𝑎𝑖𝑘𝑒</m:t>
                      </m:r>
                      <m:r>
                        <a:rPr lang="en-US" sz="2400" b="0" i="1" smtClean="0">
                          <a:latin typeface="Cambria Math" panose="02040503050406030204" pitchFamily="18" charset="0"/>
                        </a:rPr>
                        <m:t> </m:t>
                      </m:r>
                      <m:r>
                        <a:rPr lang="en-US" sz="2400" b="0" i="1" smtClean="0">
                          <a:latin typeface="Cambria Math" panose="02040503050406030204" pitchFamily="18" charset="0"/>
                        </a:rPr>
                        <m:t>𝐼𝑛𝑓𝑜𝑟𝑚𝑎𝑡𝑖𝑜𝑛</m:t>
                      </m:r>
                      <m:r>
                        <a:rPr lang="en-US" sz="2400" b="0" i="1" smtClean="0">
                          <a:latin typeface="Cambria Math" panose="02040503050406030204" pitchFamily="18" charset="0"/>
                        </a:rPr>
                        <m:t> </m:t>
                      </m:r>
                      <m:r>
                        <a:rPr lang="en-US" sz="2400" b="0" i="1" smtClean="0">
                          <a:latin typeface="Cambria Math" panose="02040503050406030204" pitchFamily="18" charset="0"/>
                        </a:rPr>
                        <m:t>𝐶𝑟𝑖𝑡𝑒𝑟𝑖𝑜𝑛</m:t>
                      </m:r>
                      <m:r>
                        <a:rPr lang="en-US" sz="2400" b="0" i="1" smtClean="0">
                          <a:latin typeface="Cambria Math" panose="02040503050406030204" pitchFamily="18" charset="0"/>
                        </a:rPr>
                        <m:t>, </m:t>
                      </m:r>
                      <m:r>
                        <a:rPr lang="en-US" sz="2400" b="0" i="1" smtClean="0">
                          <a:latin typeface="Cambria Math" panose="02040503050406030204" pitchFamily="18" charset="0"/>
                        </a:rPr>
                        <m:t>𝐴𝐼𝐶</m:t>
                      </m:r>
                      <m:r>
                        <a:rPr lang="en-US" sz="2400" b="0" i="1" smtClean="0">
                          <a:latin typeface="Cambria Math" panose="02040503050406030204" pitchFamily="18" charset="0"/>
                        </a:rPr>
                        <m:t>=2</m:t>
                      </m:r>
                      <m:r>
                        <a:rPr lang="en-US" sz="2400" b="0" i="1" smtClean="0">
                          <a:latin typeface="Cambria Math" panose="02040503050406030204" pitchFamily="18" charset="0"/>
                        </a:rPr>
                        <m:t>𝑝</m:t>
                      </m:r>
                      <m:r>
                        <a:rPr lang="en-US" sz="2400" b="0" i="1" smtClean="0">
                          <a:latin typeface="Cambria Math" panose="02040503050406030204" pitchFamily="18" charset="0"/>
                        </a:rPr>
                        <m:t> − 2</m:t>
                      </m:r>
                      <m:r>
                        <a:rPr lang="en-US" sz="2400" b="0" i="1" smtClean="0">
                          <a:latin typeface="Cambria Math" panose="02040503050406030204" pitchFamily="18" charset="0"/>
                        </a:rPr>
                        <m:t>𝑙𝑜𝑔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𝐿</m:t>
                          </m:r>
                        </m:e>
                      </m:d>
                    </m:oMath>
                  </m:oMathPara>
                </a14:m>
                <a:endParaRPr lang="en-US" sz="2400" dirty="0"/>
              </a:p>
            </p:txBody>
          </p:sp>
        </mc:Choice>
        <mc:Fallback xmlns="">
          <p:sp>
            <p:nvSpPr>
              <p:cNvPr id="4" name="TextBox 3">
                <a:extLst>
                  <a:ext uri="{FF2B5EF4-FFF2-40B4-BE49-F238E27FC236}">
                    <a16:creationId xmlns:a16="http://schemas.microsoft.com/office/drawing/2014/main" id="{CF1E48A3-4F5B-499F-AD8F-916EA13FFC96}"/>
                  </a:ext>
                </a:extLst>
              </p:cNvPr>
              <p:cNvSpPr txBox="1">
                <a:spLocks noRot="1" noChangeAspect="1" noMove="1" noResize="1" noEditPoints="1" noAdjustHandles="1" noChangeArrowheads="1" noChangeShapeType="1" noTextEdit="1"/>
              </p:cNvSpPr>
              <p:nvPr/>
            </p:nvSpPr>
            <p:spPr>
              <a:xfrm>
                <a:off x="2221771" y="2261048"/>
                <a:ext cx="7144776" cy="369332"/>
              </a:xfrm>
              <a:prstGeom prst="rect">
                <a:avLst/>
              </a:prstGeom>
              <a:blipFill>
                <a:blip r:embed="rId2"/>
                <a:stretch>
                  <a:fillRect l="-59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99DC65-DBB2-43F6-AFED-711D98E5523C}"/>
                  </a:ext>
                </a:extLst>
              </p:cNvPr>
              <p:cNvSpPr txBox="1"/>
              <p:nvPr/>
            </p:nvSpPr>
            <p:spPr>
              <a:xfrm>
                <a:off x="1167059" y="2679204"/>
                <a:ext cx="970953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𝐵𝑎𝑦𝑒𝑠𝑖𝑎𝑛</m:t>
                      </m:r>
                      <m:r>
                        <a:rPr lang="en-US" sz="2400" b="0" i="1" smtClean="0">
                          <a:latin typeface="Cambria Math" panose="02040503050406030204" pitchFamily="18" charset="0"/>
                        </a:rPr>
                        <m:t> </m:t>
                      </m:r>
                      <m:r>
                        <a:rPr lang="en-US" sz="2400" b="0" i="1" smtClean="0">
                          <a:latin typeface="Cambria Math" panose="02040503050406030204" pitchFamily="18" charset="0"/>
                        </a:rPr>
                        <m:t>𝐼𝑛𝑓𝑜𝑟𝑚𝑎𝑡𝑖𝑜𝑛</m:t>
                      </m:r>
                      <m:r>
                        <a:rPr lang="en-US" sz="2400" b="0" i="1" smtClean="0">
                          <a:latin typeface="Cambria Math" panose="02040503050406030204" pitchFamily="18" charset="0"/>
                        </a:rPr>
                        <m:t> </m:t>
                      </m:r>
                      <m:r>
                        <a:rPr lang="en-US" sz="2400" b="0" i="1" smtClean="0">
                          <a:latin typeface="Cambria Math" panose="02040503050406030204" pitchFamily="18" charset="0"/>
                        </a:rPr>
                        <m:t>𝐶𝑟𝑖𝑡𝑒𝑟𝑖𝑜𝑛</m:t>
                      </m:r>
                      <m:r>
                        <a:rPr lang="en-US" sz="2400" b="0" i="1" smtClean="0">
                          <a:latin typeface="Cambria Math" panose="02040503050406030204" pitchFamily="18" charset="0"/>
                        </a:rPr>
                        <m:t>, </m:t>
                      </m:r>
                      <m:r>
                        <a:rPr lang="en-US" sz="2400" b="0" i="1" smtClean="0">
                          <a:latin typeface="Cambria Math" panose="02040503050406030204" pitchFamily="18" charset="0"/>
                        </a:rPr>
                        <m:t>𝐵𝐼𝐶</m:t>
                      </m:r>
                      <m:r>
                        <a:rPr lang="en-US" sz="2400" b="0" i="1" smtClean="0">
                          <a:latin typeface="Cambria Math" panose="02040503050406030204" pitchFamily="18" charset="0"/>
                        </a:rPr>
                        <m:t>=</m:t>
                      </m:r>
                      <m:r>
                        <a:rPr lang="en-US" sz="2400" b="0" i="1" smtClean="0">
                          <a:latin typeface="Cambria Math" panose="02040503050406030204" pitchFamily="18" charset="0"/>
                        </a:rPr>
                        <m:t>𝑙𝑜𝑔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𝑚</m:t>
                          </m:r>
                        </m:e>
                      </m:d>
                      <m:r>
                        <a:rPr lang="en-US" sz="2400" i="1">
                          <a:latin typeface="Cambria Math" panose="02040503050406030204" pitchFamily="18" charset="0"/>
                        </a:rPr>
                        <m:t>𝑝</m:t>
                      </m:r>
                      <m:r>
                        <a:rPr lang="en-US" sz="2400" i="1">
                          <a:latin typeface="Cambria Math" panose="02040503050406030204" pitchFamily="18" charset="0"/>
                        </a:rPr>
                        <m:t> − 2</m:t>
                      </m:r>
                      <m:r>
                        <a:rPr lang="en-US" sz="2400" i="1">
                          <a:latin typeface="Cambria Math" panose="02040503050406030204" pitchFamily="18" charset="0"/>
                        </a:rPr>
                        <m:t>𝑙𝑜𝑔</m:t>
                      </m:r>
                      <m:d>
                        <m:dPr>
                          <m:ctrlPr>
                            <a:rPr lang="en-US" sz="2400" i="1">
                              <a:latin typeface="Cambria Math" panose="02040503050406030204" pitchFamily="18" charset="0"/>
                            </a:rPr>
                          </m:ctrlPr>
                        </m:dPr>
                        <m:e>
                          <m:r>
                            <a:rPr lang="en-US" sz="2400" i="1">
                              <a:latin typeface="Cambria Math" panose="02040503050406030204" pitchFamily="18" charset="0"/>
                            </a:rPr>
                            <m:t>𝐿</m:t>
                          </m:r>
                        </m:e>
                      </m:d>
                    </m:oMath>
                  </m:oMathPara>
                </a14:m>
                <a:endParaRPr lang="en-US" sz="2400" dirty="0"/>
              </a:p>
            </p:txBody>
          </p:sp>
        </mc:Choice>
        <mc:Fallback xmlns="">
          <p:sp>
            <p:nvSpPr>
              <p:cNvPr id="5" name="TextBox 4">
                <a:extLst>
                  <a:ext uri="{FF2B5EF4-FFF2-40B4-BE49-F238E27FC236}">
                    <a16:creationId xmlns:a16="http://schemas.microsoft.com/office/drawing/2014/main" id="{3399DC65-DBB2-43F6-AFED-711D98E5523C}"/>
                  </a:ext>
                </a:extLst>
              </p:cNvPr>
              <p:cNvSpPr txBox="1">
                <a:spLocks noRot="1" noChangeAspect="1" noMove="1" noResize="1" noEditPoints="1" noAdjustHandles="1" noChangeArrowheads="1" noChangeShapeType="1" noTextEdit="1"/>
              </p:cNvSpPr>
              <p:nvPr/>
            </p:nvSpPr>
            <p:spPr>
              <a:xfrm>
                <a:off x="1167059" y="2679204"/>
                <a:ext cx="9709536" cy="369332"/>
              </a:xfrm>
              <a:prstGeom prst="rect">
                <a:avLst/>
              </a:prstGeom>
              <a:blipFill>
                <a:blip r:embed="rId3"/>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E5E97-3428-4F1D-9570-08A0AF30ECCA}"/>
                  </a:ext>
                </a:extLst>
              </p:cNvPr>
              <p:cNvSpPr txBox="1"/>
              <p:nvPr/>
            </p:nvSpPr>
            <p:spPr>
              <a:xfrm>
                <a:off x="1930441" y="3456578"/>
                <a:ext cx="7727436" cy="1846659"/>
              </a:xfrm>
              <a:prstGeom prst="rect">
                <a:avLst/>
              </a:prstGeom>
              <a:noFill/>
            </p:spPr>
            <p:txBody>
              <a:bodyPr wrap="none" lIns="0" tIns="0" rIns="0" bIns="0" rtlCol="0">
                <a:spAutoFit/>
              </a:bodyPr>
              <a:lstStyle/>
              <a:p>
                <a:endParaRPr lang="en-US" altLang="zh-CN" sz="2400" b="0" i="1" dirty="0">
                  <a:latin typeface="Cambria Math" panose="02040503050406030204" pitchFamily="18" charset="0"/>
                </a:endParaRPr>
              </a:p>
              <a:p>
                <a14:m>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 </m:t>
                    </m:r>
                    <m:r>
                      <m:rPr>
                        <m:sty m:val="p"/>
                      </m:rPr>
                      <a:rPr lang="en-US" altLang="zh-CN" sz="2400" i="1" smtClean="0">
                        <a:latin typeface="Cambria Math" panose="02040503050406030204" pitchFamily="18" charset="0"/>
                      </a:rPr>
                      <m:t>stands</m:t>
                    </m:r>
                    <m:r>
                      <a:rPr lang="en-US" altLang="zh-CN" sz="2400" b="0" i="1" smtClean="0">
                        <a:latin typeface="Cambria Math" panose="02040503050406030204" pitchFamily="18" charset="0"/>
                      </a:rPr>
                      <m:t> </m:t>
                    </m:r>
                    <m:r>
                      <m:rPr>
                        <m:sty m:val="p"/>
                      </m:rPr>
                      <a:rPr lang="en-US" altLang="zh-CN" sz="2400" i="1" smtClean="0">
                        <a:latin typeface="Cambria Math" panose="02040503050406030204" pitchFamily="18" charset="0"/>
                      </a:rPr>
                      <m:t>for</m:t>
                    </m:r>
                  </m:oMath>
                </a14:m>
                <a:r>
                  <a:rPr lang="en-US" altLang="zh-CN" sz="2400" b="0" i="1" dirty="0">
                    <a:latin typeface="Cambria Math" panose="02040503050406030204" pitchFamily="18" charset="0"/>
                  </a:rPr>
                  <a:t> </a:t>
                </a:r>
                <a:r>
                  <a:rPr lang="en-US" altLang="zh-CN" sz="2400" dirty="0">
                    <a:latin typeface="Cambria Math" panose="02040503050406030204" pitchFamily="18" charset="0"/>
                  </a:rPr>
                  <a:t>the Maximum Value of the Likelihood Function</a:t>
                </a:r>
                <a:endParaRPr lang="en-US" altLang="zh-CN" sz="2400" b="0" i="1" dirty="0">
                  <a:latin typeface="Cambria Math" panose="02040503050406030204" pitchFamily="18" charset="0"/>
                </a:endParaRPr>
              </a:p>
              <a:p>
                <a14:m>
                  <m:oMath xmlns:m="http://schemas.openxmlformats.org/officeDocument/2006/math">
                    <m:r>
                      <a:rPr lang="en-US" altLang="zh-CN" sz="2400" b="0" i="1" smtClean="0">
                        <a:latin typeface="Cambria Math" panose="02040503050406030204" pitchFamily="18" charset="0"/>
                      </a:rPr>
                      <m:t>𝑝</m:t>
                    </m:r>
                  </m:oMath>
                </a14:m>
                <a:r>
                  <a:rPr lang="en-US" altLang="zh-CN" sz="2400" b="0" i="1" dirty="0">
                    <a:latin typeface="Cambria Math" panose="02040503050406030204" pitchFamily="18" charset="0"/>
                  </a:rPr>
                  <a:t> </a:t>
                </a:r>
                <a:r>
                  <a:rPr lang="en-US" altLang="zh-CN" sz="2400" b="0" dirty="0">
                    <a:latin typeface="Cambria Math" panose="02040503050406030204" pitchFamily="18" charset="0"/>
                  </a:rPr>
                  <a:t>stands for the Number of Parameters to be Learned</a:t>
                </a:r>
              </a:p>
              <a:p>
                <a14:m>
                  <m:oMath xmlns:m="http://schemas.openxmlformats.org/officeDocument/2006/math">
                    <m:r>
                      <a:rPr lang="en-US" altLang="zh-CN" sz="2400" b="0" i="1" smtClean="0">
                        <a:latin typeface="Cambria Math" panose="02040503050406030204" pitchFamily="18" charset="0"/>
                      </a:rPr>
                      <m:t>𝑚</m:t>
                    </m:r>
                  </m:oMath>
                </a14:m>
                <a:r>
                  <a:rPr lang="en-US" altLang="zh-CN" sz="2400" b="0" dirty="0"/>
                  <a:t> stands for </a:t>
                </a:r>
                <a:r>
                  <a:rPr lang="en-US" altLang="zh-CN" sz="2400" dirty="0"/>
                  <a:t>the Sample Size</a:t>
                </a:r>
                <a:endParaRPr lang="en-US" altLang="zh-CN" sz="2400" b="0" dirty="0"/>
              </a:p>
              <a:p>
                <a:r>
                  <a:rPr lang="en-US" sz="2400" dirty="0"/>
                  <a:t> </a:t>
                </a:r>
                <a:endParaRPr lang="en-US" dirty="0"/>
              </a:p>
            </p:txBody>
          </p:sp>
        </mc:Choice>
        <mc:Fallback xmlns="">
          <p:sp>
            <p:nvSpPr>
              <p:cNvPr id="6" name="TextBox 5">
                <a:extLst>
                  <a:ext uri="{FF2B5EF4-FFF2-40B4-BE49-F238E27FC236}">
                    <a16:creationId xmlns:a16="http://schemas.microsoft.com/office/drawing/2014/main" id="{D99E5E97-3428-4F1D-9570-08A0AF30ECCA}"/>
                  </a:ext>
                </a:extLst>
              </p:cNvPr>
              <p:cNvSpPr txBox="1">
                <a:spLocks noRot="1" noChangeAspect="1" noMove="1" noResize="1" noEditPoints="1" noAdjustHandles="1" noChangeArrowheads="1" noChangeShapeType="1" noTextEdit="1"/>
              </p:cNvSpPr>
              <p:nvPr/>
            </p:nvSpPr>
            <p:spPr>
              <a:xfrm>
                <a:off x="1930441" y="3456578"/>
                <a:ext cx="7727436" cy="1846659"/>
              </a:xfrm>
              <a:prstGeom prst="rect">
                <a:avLst/>
              </a:prstGeom>
              <a:blipFill>
                <a:blip r:embed="rId4"/>
                <a:stretch>
                  <a:fillRect l="-1421" r="-15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6E43E529-7E81-413E-A1ED-CA7FE90F65EB}"/>
              </a:ext>
            </a:extLst>
          </p:cNvPr>
          <p:cNvSpPr/>
          <p:nvPr/>
        </p:nvSpPr>
        <p:spPr>
          <a:xfrm>
            <a:off x="2732411" y="5373297"/>
            <a:ext cx="6727178" cy="523220"/>
          </a:xfrm>
          <a:prstGeom prst="rect">
            <a:avLst/>
          </a:prstGeom>
        </p:spPr>
        <p:txBody>
          <a:bodyPr wrap="square">
            <a:spAutoFit/>
          </a:bodyPr>
          <a:lstStyle/>
          <a:p>
            <a:pPr algn="ctr"/>
            <a:r>
              <a:rPr lang="en-US" altLang="zh-CN" sz="2800" dirty="0">
                <a:solidFill>
                  <a:srgbClr val="000000"/>
                </a:solidFill>
                <a:latin typeface="Centaur" panose="02030504050205020304" pitchFamily="18" charset="0"/>
              </a:rPr>
              <a:t>The lower the Information Criterion the better.</a:t>
            </a:r>
            <a:endParaRPr lang="en-US" sz="2800" dirty="0">
              <a:latin typeface="Centaur" panose="02030504050205020304" pitchFamily="18" charset="0"/>
            </a:endParaRPr>
          </a:p>
        </p:txBody>
      </p:sp>
    </p:spTree>
    <p:extLst>
      <p:ext uri="{BB962C8B-B14F-4D97-AF65-F5344CB8AC3E}">
        <p14:creationId xmlns:p14="http://schemas.microsoft.com/office/powerpoint/2010/main" val="3021509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IC and BIC | 404">
            <a:extLst>
              <a:ext uri="{FF2B5EF4-FFF2-40B4-BE49-F238E27FC236}">
                <a16:creationId xmlns:a16="http://schemas.microsoft.com/office/drawing/2014/main" id="{BEA5A0B7-4CB1-41FC-B021-FE7B104D9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343" y="1537843"/>
            <a:ext cx="5507037" cy="4929631"/>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73E963E9-8DAA-4EF5-BAA1-602F10439F5B}"/>
              </a:ext>
            </a:extLst>
          </p:cNvPr>
          <p:cNvSpPr txBox="1">
            <a:spLocks/>
          </p:cNvSpPr>
          <p:nvPr/>
        </p:nvSpPr>
        <p:spPr>
          <a:xfrm>
            <a:off x="1013564" y="526477"/>
            <a:ext cx="10164872" cy="1189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400" spc="300" dirty="0">
                <a:solidFill>
                  <a:prstClr val="black"/>
                </a:solidFill>
                <a:latin typeface="Lato" panose="020F0502020204030203" pitchFamily="34" charset="0"/>
                <a:ea typeface="Source Sans Pro" panose="020B0503030403020204" pitchFamily="34" charset="0"/>
              </a:rPr>
              <a:t>Selection of</a:t>
            </a:r>
            <a:r>
              <a:rPr lang="zh-CN" altLang="en-US" sz="2400" spc="300" dirty="0">
                <a:solidFill>
                  <a:prstClr val="black"/>
                </a:solidFill>
                <a:latin typeface="Lato" panose="020F0502020204030203" pitchFamily="34" charset="0"/>
                <a:ea typeface="Source Sans Pro" panose="020B0503030403020204" pitchFamily="34" charset="0"/>
              </a:rPr>
              <a:t> </a:t>
            </a:r>
            <a:r>
              <a:rPr lang="en-US" altLang="zh-CN" sz="2400" spc="300" dirty="0">
                <a:solidFill>
                  <a:prstClr val="black"/>
                </a:solidFill>
                <a:latin typeface="Lato" panose="020F0502020204030203" pitchFamily="34" charset="0"/>
                <a:ea typeface="Source Sans Pro" panose="020B0503030403020204" pitchFamily="34" charset="0"/>
              </a:rPr>
              <a:t>the</a:t>
            </a:r>
            <a:r>
              <a:rPr lang="zh-CN" altLang="en-US" sz="2400" spc="300" dirty="0">
                <a:solidFill>
                  <a:prstClr val="black"/>
                </a:solidFill>
                <a:latin typeface="Lato" panose="020F0502020204030203" pitchFamily="34" charset="0"/>
                <a:ea typeface="Source Sans Pro" panose="020B0503030403020204" pitchFamily="34" charset="0"/>
              </a:rPr>
              <a:t> </a:t>
            </a:r>
            <a:r>
              <a:rPr lang="en-US" altLang="zh-CN" sz="2400" spc="300" dirty="0">
                <a:solidFill>
                  <a:prstClr val="black"/>
                </a:solidFill>
                <a:latin typeface="Lato" panose="020F0502020204030203" pitchFamily="34" charset="0"/>
                <a:ea typeface="Source Sans Pro" panose="020B0503030403020204" pitchFamily="34" charset="0"/>
              </a:rPr>
              <a:t>Number</a:t>
            </a:r>
            <a:r>
              <a:rPr lang="zh-CN" altLang="en-US" sz="2400" spc="300" dirty="0">
                <a:solidFill>
                  <a:prstClr val="black"/>
                </a:solidFill>
                <a:latin typeface="Lato" panose="020F0502020204030203" pitchFamily="34" charset="0"/>
                <a:ea typeface="Source Sans Pro" panose="020B0503030403020204" pitchFamily="34" charset="0"/>
              </a:rPr>
              <a:t> </a:t>
            </a:r>
            <a:r>
              <a:rPr lang="en-US" altLang="zh-CN" sz="2400" spc="300" dirty="0">
                <a:solidFill>
                  <a:prstClr val="black"/>
                </a:solidFill>
                <a:latin typeface="Lato" panose="020F0502020204030203" pitchFamily="34" charset="0"/>
                <a:ea typeface="Source Sans Pro" panose="020B0503030403020204" pitchFamily="34" charset="0"/>
              </a:rPr>
              <a:t>of Clusters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2400" spc="300" dirty="0">
                <a:solidFill>
                  <a:prstClr val="black"/>
                </a:solidFill>
                <a:latin typeface="Lato" panose="020F0502020204030203" pitchFamily="34" charset="0"/>
                <a:ea typeface="Source Sans Pro" panose="020B0503030403020204" pitchFamily="34" charset="0"/>
              </a:rPr>
              <a:t>with Information Criterion</a:t>
            </a:r>
            <a:endParaRPr kumimoji="0" lang="en-US" altLang="zh-CN" sz="2400"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endParaRPr>
          </a:p>
        </p:txBody>
      </p:sp>
    </p:spTree>
    <p:extLst>
      <p:ext uri="{BB962C8B-B14F-4D97-AF65-F5344CB8AC3E}">
        <p14:creationId xmlns:p14="http://schemas.microsoft.com/office/powerpoint/2010/main" val="3721329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Understanding Statistical Intervals Part 1 - Confidence Intervals |  ProPharma Group">
            <a:extLst>
              <a:ext uri="{FF2B5EF4-FFF2-40B4-BE49-F238E27FC236}">
                <a16:creationId xmlns:a16="http://schemas.microsoft.com/office/drawing/2014/main" id="{07236421-D1A3-4FE8-8694-77DFDD6B6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235" y="2313280"/>
            <a:ext cx="6999529" cy="317312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C0BAC6AD-BE2A-4E56-AE13-5AEA0F0D4A75}"/>
              </a:ext>
            </a:extLst>
          </p:cNvPr>
          <p:cNvSpPr txBox="1">
            <a:spLocks/>
          </p:cNvSpPr>
          <p:nvPr/>
        </p:nvSpPr>
        <p:spPr>
          <a:xfrm>
            <a:off x="1013563" y="1123721"/>
            <a:ext cx="10164872" cy="927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300" normalizeH="0" baseline="0" noProof="0" dirty="0" err="1">
                <a:ln>
                  <a:noFill/>
                </a:ln>
                <a:solidFill>
                  <a:prstClr val="black"/>
                </a:solidFill>
                <a:effectLst/>
                <a:uLnTx/>
                <a:uFillTx/>
                <a:latin typeface="Lato" panose="020F0502020204030203" pitchFamily="34" charset="0"/>
                <a:ea typeface="Source Sans Pro" panose="020B0503030403020204" pitchFamily="34" charset="0"/>
                <a:cs typeface="+mn-cs"/>
              </a:rPr>
              <a:t>Frequentistic</a:t>
            </a:r>
            <a:r>
              <a:rPr kumimoji="0" lang="en-US" altLang="zh-CN" sz="2400"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rPr>
              <a:t> Statistics</a:t>
            </a:r>
          </a:p>
        </p:txBody>
      </p:sp>
    </p:spTree>
    <p:extLst>
      <p:ext uri="{BB962C8B-B14F-4D97-AF65-F5344CB8AC3E}">
        <p14:creationId xmlns:p14="http://schemas.microsoft.com/office/powerpoint/2010/main" val="4151505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90634B9-47B2-4F79-AF7F-CBA127069A30}"/>
              </a:ext>
            </a:extLst>
          </p:cNvPr>
          <p:cNvCxnSpPr>
            <a:cxnSpLocks/>
            <a:stCxn id="10" idx="4"/>
          </p:cNvCxnSpPr>
          <p:nvPr/>
        </p:nvCxnSpPr>
        <p:spPr>
          <a:xfrm>
            <a:off x="2632016" y="2525454"/>
            <a:ext cx="10886" cy="43325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CEE7EBD-3C66-47A0-9E58-4DC202D4BC8C}"/>
              </a:ext>
            </a:extLst>
          </p:cNvPr>
          <p:cNvGrpSpPr/>
          <p:nvPr/>
        </p:nvGrpSpPr>
        <p:grpSpPr>
          <a:xfrm>
            <a:off x="2911948" y="1471614"/>
            <a:ext cx="6427433" cy="2073608"/>
            <a:chOff x="3367684" y="1471614"/>
            <a:chExt cx="5274199" cy="2073608"/>
          </a:xfrm>
        </p:grpSpPr>
        <p:sp>
          <p:nvSpPr>
            <p:cNvPr id="3" name="TextBox 2">
              <a:extLst>
                <a:ext uri="{FF2B5EF4-FFF2-40B4-BE49-F238E27FC236}">
                  <a16:creationId xmlns:a16="http://schemas.microsoft.com/office/drawing/2014/main" id="{D0680014-6C4C-418E-A4A7-90FEAAD22026}"/>
                </a:ext>
              </a:extLst>
            </p:cNvPr>
            <p:cNvSpPr txBox="1"/>
            <p:nvPr/>
          </p:nvSpPr>
          <p:spPr>
            <a:xfrm>
              <a:off x="3367684" y="2898891"/>
              <a:ext cx="527419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Jargons Clarification</a:t>
              </a:r>
            </a:p>
          </p:txBody>
        </p:sp>
        <p:sp>
          <p:nvSpPr>
            <p:cNvPr id="8" name="TextBox 7">
              <a:extLst>
                <a:ext uri="{FF2B5EF4-FFF2-40B4-BE49-F238E27FC236}">
                  <a16:creationId xmlns:a16="http://schemas.microsoft.com/office/drawing/2014/main" id="{6634F048-732C-4A5E-8100-838CD005468A}"/>
                </a:ext>
              </a:extLst>
            </p:cNvPr>
            <p:cNvSpPr txBox="1"/>
            <p:nvPr/>
          </p:nvSpPr>
          <p:spPr bwMode="auto">
            <a:xfrm>
              <a:off x="6284685" y="1471614"/>
              <a:ext cx="184731"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grpSp>
      <p:sp>
        <p:nvSpPr>
          <p:cNvPr id="10" name="Oval 9">
            <a:extLst>
              <a:ext uri="{FF2B5EF4-FFF2-40B4-BE49-F238E27FC236}">
                <a16:creationId xmlns:a16="http://schemas.microsoft.com/office/drawing/2014/main" id="{3640786A-B4B9-47C7-AA3E-1570E1EB9D17}"/>
              </a:ext>
            </a:extLst>
          </p:cNvPr>
          <p:cNvSpPr/>
          <p:nvPr/>
        </p:nvSpPr>
        <p:spPr>
          <a:xfrm>
            <a:off x="1833299" y="928021"/>
            <a:ext cx="1597433" cy="159743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p:txBody>
      </p:sp>
      <p:sp>
        <p:nvSpPr>
          <p:cNvPr id="12" name="Oval 11">
            <a:extLst>
              <a:ext uri="{FF2B5EF4-FFF2-40B4-BE49-F238E27FC236}">
                <a16:creationId xmlns:a16="http://schemas.microsoft.com/office/drawing/2014/main" id="{0587C4F9-B72D-4A78-B2D6-7292D5202FE9}"/>
              </a:ext>
            </a:extLst>
          </p:cNvPr>
          <p:cNvSpPr/>
          <p:nvPr/>
        </p:nvSpPr>
        <p:spPr>
          <a:xfrm>
            <a:off x="2502936" y="3079158"/>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p:txBody>
      </p:sp>
      <p:sp>
        <p:nvSpPr>
          <p:cNvPr id="18" name="TextBox 17">
            <a:extLst>
              <a:ext uri="{FF2B5EF4-FFF2-40B4-BE49-F238E27FC236}">
                <a16:creationId xmlns:a16="http://schemas.microsoft.com/office/drawing/2014/main" id="{C05EFCB4-E29C-48E5-859C-E4F1A50955C2}"/>
              </a:ext>
            </a:extLst>
          </p:cNvPr>
          <p:cNvSpPr txBox="1"/>
          <p:nvPr/>
        </p:nvSpPr>
        <p:spPr>
          <a:xfrm>
            <a:off x="3049922" y="3783577"/>
            <a:ext cx="7283938" cy="304698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Unsupervised Learning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Clustering Task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en-US" sz="2400" dirty="0">
                <a:solidFill>
                  <a:srgbClr val="C00000"/>
                </a:solidFill>
                <a:ea typeface="等线" panose="02010600030101010101" pitchFamily="2" charset="-122"/>
              </a:rPr>
              <a:t>Discriminative Model &amp; Generative Model</a:t>
            </a:r>
            <a:endParaRPr lang="en-US" sz="2400" dirty="0">
              <a:solidFill>
                <a:srgbClr val="C0000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Calibri" panose="020F0502020204030204"/>
                <a:ea typeface="等线" panose="02010600030101010101" pitchFamily="2" charset="-122"/>
              </a:rPr>
              <a:t>Dimensionality Reduction </a:t>
            </a:r>
            <a:r>
              <a:rPr lang="en-US" sz="2400" dirty="0">
                <a:latin typeface="Calibri" panose="020F0502020204030204"/>
                <a:ea typeface="等线" panose="02010600030101010101" pitchFamily="2" charset="-122"/>
              </a:rPr>
              <a:t>&amp; </a:t>
            </a:r>
            <a:r>
              <a:rPr kumimoji="0" lang="en-US" sz="2400" b="0" i="0" u="none" strike="noStrike" kern="1200" cap="none" spc="0" normalizeH="0" baseline="0" noProof="0" dirty="0">
                <a:ln>
                  <a:noFill/>
                </a:ln>
                <a:effectLst/>
                <a:uLnTx/>
                <a:uFillTx/>
                <a:latin typeface="Calibri" panose="020F0502020204030204"/>
                <a:ea typeface="等线" panose="02010600030101010101" pitchFamily="2" charset="-122"/>
              </a:rPr>
              <a:t>Manifold Learning</a:t>
            </a:r>
            <a:endParaRPr kumimoji="0" lang="en-US" sz="2400" b="0" i="0" u="none" strike="noStrike" kern="1200" cap="none" spc="0" normalizeH="0" baseline="0" noProof="0" dirty="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32FCDCA1-4ABC-4716-8F69-E8E93692B589}"/>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4052" r="3847" b="29887"/>
          <a:stretch/>
        </p:blipFill>
        <p:spPr bwMode="auto">
          <a:xfrm>
            <a:off x="2100218" y="1239866"/>
            <a:ext cx="1085368" cy="97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347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Bayesian Statistics Explained in Simple English For Beginners">
            <a:extLst>
              <a:ext uri="{FF2B5EF4-FFF2-40B4-BE49-F238E27FC236}">
                <a16:creationId xmlns:a16="http://schemas.microsoft.com/office/drawing/2014/main" id="{154ED9B0-DCD1-48FC-B9FE-F92C0011C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330" y="2169132"/>
            <a:ext cx="6003340" cy="3716068"/>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EA04EABE-BCD7-4795-BD2E-D2CD1D01CD14}"/>
              </a:ext>
            </a:extLst>
          </p:cNvPr>
          <p:cNvSpPr txBox="1">
            <a:spLocks/>
          </p:cNvSpPr>
          <p:nvPr/>
        </p:nvSpPr>
        <p:spPr>
          <a:xfrm>
            <a:off x="1013564" y="1079332"/>
            <a:ext cx="10164872" cy="927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rPr>
              <a:t>Bayesian Statistics</a:t>
            </a:r>
          </a:p>
        </p:txBody>
      </p:sp>
    </p:spTree>
    <p:extLst>
      <p:ext uri="{BB962C8B-B14F-4D97-AF65-F5344CB8AC3E}">
        <p14:creationId xmlns:p14="http://schemas.microsoft.com/office/powerpoint/2010/main" val="3723210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ED2987CC-5394-474A-8F59-88112E52F4CB}"/>
              </a:ext>
            </a:extLst>
          </p:cNvPr>
          <p:cNvSpPr txBox="1">
            <a:spLocks/>
          </p:cNvSpPr>
          <p:nvPr/>
        </p:nvSpPr>
        <p:spPr>
          <a:xfrm>
            <a:off x="928014" y="723724"/>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spc="300" dirty="0">
                <a:latin typeface="Lato" panose="020F0502020204030203" pitchFamily="34" charset="0"/>
                <a:ea typeface="Source Sans Pro" panose="020B0503030403020204" pitchFamily="34" charset="0"/>
              </a:rPr>
              <a:t>Plate Notation of (Bayesian) Gaussian Mixture Model</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41F66C7-C918-470B-B67A-D674212A1A6B}"/>
                  </a:ext>
                </a:extLst>
              </p:cNvPr>
              <p:cNvSpPr txBox="1"/>
              <p:nvPr/>
            </p:nvSpPr>
            <p:spPr>
              <a:xfrm>
                <a:off x="8542495" y="2437490"/>
                <a:ext cx="2949141" cy="4599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r>
                        <a:rPr lang="en-US" sz="2800" b="0" i="1" smtClean="0">
                          <a:latin typeface="Cambria Math" panose="02040503050406030204" pitchFamily="18" charset="0"/>
                        </a:rPr>
                        <m:t> ~ </m:t>
                      </m:r>
                      <m:r>
                        <a:rPr lang="en-US" sz="2800" b="0" i="1" smtClean="0">
                          <a:latin typeface="Cambria Math" panose="02040503050406030204" pitchFamily="18" charset="0"/>
                        </a:rPr>
                        <m:t>𝑁</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𝜇</m:t>
                          </m:r>
                        </m:e>
                        <m:sup>
                          <m:d>
                            <m:dPr>
                              <m:ctrlPr>
                                <a:rPr lang="en-US" sz="2800" i="1">
                                  <a:latin typeface="Cambria Math" panose="02040503050406030204" pitchFamily="18" charset="0"/>
                                </a:rPr>
                              </m:ctrlPr>
                            </m:dPr>
                            <m:e>
                              <m:r>
                                <a:rPr lang="en-US" sz="2800" i="1">
                                  <a:latin typeface="Cambria Math" panose="02040503050406030204" pitchFamily="18" charset="0"/>
                                </a:rPr>
                                <m:t>𝑗</m:t>
                              </m:r>
                            </m:e>
                          </m:d>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m:t>
                          </m:r>
                        </m:e>
                        <m:sup>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sup>
                      </m:sSup>
                      <m:r>
                        <a:rPr lang="en-US" sz="2800" b="0" i="1" smtClean="0">
                          <a:latin typeface="Cambria Math" panose="02040503050406030204" pitchFamily="18" charset="0"/>
                        </a:rPr>
                        <m:t>)</m:t>
                      </m:r>
                    </m:oMath>
                  </m:oMathPara>
                </a14:m>
                <a:endParaRPr lang="en-US" sz="2800" dirty="0"/>
              </a:p>
            </p:txBody>
          </p:sp>
        </mc:Choice>
        <mc:Fallback xmlns="">
          <p:sp>
            <p:nvSpPr>
              <p:cNvPr id="34" name="TextBox 33">
                <a:extLst>
                  <a:ext uri="{FF2B5EF4-FFF2-40B4-BE49-F238E27FC236}">
                    <a16:creationId xmlns:a16="http://schemas.microsoft.com/office/drawing/2014/main" id="{A41F66C7-C918-470B-B67A-D674212A1A6B}"/>
                  </a:ext>
                </a:extLst>
              </p:cNvPr>
              <p:cNvSpPr txBox="1">
                <a:spLocks noRot="1" noChangeAspect="1" noMove="1" noResize="1" noEditPoints="1" noAdjustHandles="1" noChangeArrowheads="1" noChangeShapeType="1" noTextEdit="1"/>
              </p:cNvSpPr>
              <p:nvPr/>
            </p:nvSpPr>
            <p:spPr>
              <a:xfrm>
                <a:off x="8542495" y="2437490"/>
                <a:ext cx="2949141" cy="459934"/>
              </a:xfrm>
              <a:prstGeom prst="rect">
                <a:avLst/>
              </a:prstGeom>
              <a:blipFill>
                <a:blip r:embed="rId2"/>
                <a:stretch>
                  <a:fillRect/>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130E3AFB-E389-4A27-B4C9-86EFCFDB68A1}"/>
              </a:ext>
            </a:extLst>
          </p:cNvPr>
          <p:cNvGrpSpPr/>
          <p:nvPr/>
        </p:nvGrpSpPr>
        <p:grpSpPr>
          <a:xfrm>
            <a:off x="1920235" y="2355999"/>
            <a:ext cx="8351524" cy="3294192"/>
            <a:chOff x="596697" y="2397620"/>
            <a:chExt cx="8351524" cy="3294192"/>
          </a:xfrm>
        </p:grpSpPr>
        <p:cxnSp>
          <p:nvCxnSpPr>
            <p:cNvPr id="14" name="Straight Connector 13">
              <a:extLst>
                <a:ext uri="{FF2B5EF4-FFF2-40B4-BE49-F238E27FC236}">
                  <a16:creationId xmlns:a16="http://schemas.microsoft.com/office/drawing/2014/main" id="{C6349462-5911-44D3-886F-D027B2E77CFD}"/>
                </a:ext>
              </a:extLst>
            </p:cNvPr>
            <p:cNvCxnSpPr>
              <a:stCxn id="11" idx="6"/>
              <a:endCxn id="12" idx="2"/>
            </p:cNvCxnSpPr>
            <p:nvPr/>
          </p:nvCxnSpPr>
          <p:spPr>
            <a:xfrm>
              <a:off x="4528355" y="3135207"/>
              <a:ext cx="596287" cy="0"/>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A9CCC3-1B38-40DE-8B6A-96EBA6C9CC96}"/>
                </a:ext>
              </a:extLst>
            </p:cNvPr>
            <p:cNvCxnSpPr>
              <a:cxnSpLocks/>
              <a:stCxn id="35" idx="6"/>
              <a:endCxn id="11" idx="2"/>
            </p:cNvCxnSpPr>
            <p:nvPr/>
          </p:nvCxnSpPr>
          <p:spPr>
            <a:xfrm>
              <a:off x="2713567" y="3135206"/>
              <a:ext cx="962532" cy="1"/>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79248D-2DAA-431F-A304-442AE3244C7A}"/>
                </a:ext>
              </a:extLst>
            </p:cNvPr>
            <p:cNvCxnSpPr>
              <a:cxnSpLocks/>
              <a:stCxn id="27" idx="0"/>
              <a:endCxn id="12" idx="4"/>
            </p:cNvCxnSpPr>
            <p:nvPr/>
          </p:nvCxnSpPr>
          <p:spPr>
            <a:xfrm flipV="1">
              <a:off x="4988692" y="3561335"/>
              <a:ext cx="562078" cy="737587"/>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45FFA055-766C-4143-BDC6-0823A270AA6B}"/>
                </a:ext>
              </a:extLst>
            </p:cNvPr>
            <p:cNvGrpSpPr/>
            <p:nvPr/>
          </p:nvGrpSpPr>
          <p:grpSpPr>
            <a:xfrm>
              <a:off x="2124566" y="2397620"/>
              <a:ext cx="5471760" cy="3285189"/>
              <a:chOff x="2124566" y="2397620"/>
              <a:chExt cx="5471760" cy="3285189"/>
            </a:xfrm>
          </p:grpSpPr>
          <p:sp>
            <p:nvSpPr>
              <p:cNvPr id="5" name="Rectangle 4">
                <a:extLst>
                  <a:ext uri="{FF2B5EF4-FFF2-40B4-BE49-F238E27FC236}">
                    <a16:creationId xmlns:a16="http://schemas.microsoft.com/office/drawing/2014/main" id="{B935AF5A-969B-4AB5-883E-496EB1DE68DB}"/>
                  </a:ext>
                </a:extLst>
              </p:cNvPr>
              <p:cNvSpPr/>
              <p:nvPr/>
            </p:nvSpPr>
            <p:spPr>
              <a:xfrm>
                <a:off x="3079812" y="2397620"/>
                <a:ext cx="3915052" cy="142782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E1AF079-6BF2-49ED-AB40-AD94DC4ABBAC}"/>
                  </a:ext>
                </a:extLst>
              </p:cNvPr>
              <p:cNvSpPr/>
              <p:nvPr/>
            </p:nvSpPr>
            <p:spPr>
              <a:xfrm>
                <a:off x="4108882" y="4031113"/>
                <a:ext cx="3487444" cy="1427826"/>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AE89EF6-0E49-4587-A4D6-6F24D89163DA}"/>
                  </a:ext>
                </a:extLst>
              </p:cNvPr>
              <p:cNvSpPr/>
              <p:nvPr/>
            </p:nvSpPr>
            <p:spPr>
              <a:xfrm>
                <a:off x="2756987" y="3903735"/>
                <a:ext cx="794910" cy="758834"/>
              </a:xfrm>
              <a:prstGeom prst="rect">
                <a:avLst/>
              </a:prstGeom>
              <a:solidFill>
                <a:schemeClr val="bg1">
                  <a:lumMod val="7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754D8A4-1E0A-4410-80DD-A30578877B1A}"/>
                  </a:ext>
                </a:extLst>
              </p:cNvPr>
              <p:cNvSpPr/>
              <p:nvPr/>
            </p:nvSpPr>
            <p:spPr>
              <a:xfrm>
                <a:off x="2754264" y="4923975"/>
                <a:ext cx="794910" cy="758834"/>
              </a:xfrm>
              <a:prstGeom prst="rect">
                <a:avLst/>
              </a:prstGeom>
              <a:solidFill>
                <a:schemeClr val="bg1">
                  <a:lumMod val="7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D422A89-EC70-4F62-8DBE-D5DB6383C251}"/>
                  </a:ext>
                </a:extLst>
              </p:cNvPr>
              <p:cNvSpPr/>
              <p:nvPr/>
            </p:nvSpPr>
            <p:spPr>
              <a:xfrm>
                <a:off x="3676099" y="2709079"/>
                <a:ext cx="852256" cy="8522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E565ABC-5789-4823-AB03-B51953D34940}"/>
                  </a:ext>
                </a:extLst>
              </p:cNvPr>
              <p:cNvSpPr/>
              <p:nvPr/>
            </p:nvSpPr>
            <p:spPr>
              <a:xfrm>
                <a:off x="5124642" y="2709079"/>
                <a:ext cx="852256" cy="852256"/>
              </a:xfrm>
              <a:prstGeom prst="ellips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7C454E4-7563-4727-A518-F508E1294BBB}"/>
                  </a:ext>
                </a:extLst>
              </p:cNvPr>
              <p:cNvCxnSpPr>
                <a:cxnSpLocks/>
                <a:stCxn id="26" idx="0"/>
                <a:endCxn id="12" idx="4"/>
              </p:cNvCxnSpPr>
              <p:nvPr/>
            </p:nvCxnSpPr>
            <p:spPr>
              <a:xfrm flipH="1" flipV="1">
                <a:off x="5550770" y="3561335"/>
                <a:ext cx="671385" cy="737587"/>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118BCF-6210-4C68-8A98-F63667BF98BE}"/>
                      </a:ext>
                    </a:extLst>
                  </p:cNvPr>
                  <p:cNvSpPr txBox="1"/>
                  <p:nvPr/>
                </p:nvSpPr>
                <p:spPr>
                  <a:xfrm>
                    <a:off x="2124566" y="2883765"/>
                    <a:ext cx="3347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𝜙</m:t>
                          </m:r>
                        </m:oMath>
                      </m:oMathPara>
                    </a14:m>
                    <a:endParaRPr lang="en-US" sz="2800" dirty="0"/>
                  </a:p>
                </p:txBody>
              </p:sp>
            </mc:Choice>
            <mc:Fallback xmlns="">
              <p:sp>
                <p:nvSpPr>
                  <p:cNvPr id="24" name="TextBox 23">
                    <a:extLst>
                      <a:ext uri="{FF2B5EF4-FFF2-40B4-BE49-F238E27FC236}">
                        <a16:creationId xmlns:a16="http://schemas.microsoft.com/office/drawing/2014/main" id="{4D118BCF-6210-4C68-8A98-F63667BF98BE}"/>
                      </a:ext>
                    </a:extLst>
                  </p:cNvPr>
                  <p:cNvSpPr txBox="1">
                    <a:spLocks noRot="1" noChangeAspect="1" noMove="1" noResize="1" noEditPoints="1" noAdjustHandles="1" noChangeArrowheads="1" noChangeShapeType="1" noTextEdit="1"/>
                  </p:cNvSpPr>
                  <p:nvPr/>
                </p:nvSpPr>
                <p:spPr>
                  <a:xfrm>
                    <a:off x="2124566" y="2883765"/>
                    <a:ext cx="334707"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DAACFA-46AD-4DA0-9816-521AA08A3860}"/>
                      </a:ext>
                    </a:extLst>
                  </p:cNvPr>
                  <p:cNvSpPr txBox="1"/>
                  <p:nvPr/>
                </p:nvSpPr>
                <p:spPr>
                  <a:xfrm>
                    <a:off x="4701062" y="4517585"/>
                    <a:ext cx="668837"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𝜇</m:t>
                              </m:r>
                            </m:e>
                            <m:sup>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sup>
                          </m:sSup>
                        </m:oMath>
                      </m:oMathPara>
                    </a14:m>
                    <a:endParaRPr lang="en-US" sz="2800" dirty="0"/>
                  </a:p>
                </p:txBody>
              </p:sp>
            </mc:Choice>
            <mc:Fallback xmlns="">
              <p:sp>
                <p:nvSpPr>
                  <p:cNvPr id="25" name="TextBox 24">
                    <a:extLst>
                      <a:ext uri="{FF2B5EF4-FFF2-40B4-BE49-F238E27FC236}">
                        <a16:creationId xmlns:a16="http://schemas.microsoft.com/office/drawing/2014/main" id="{BADAACFA-46AD-4DA0-9816-521AA08A3860}"/>
                      </a:ext>
                    </a:extLst>
                  </p:cNvPr>
                  <p:cNvSpPr txBox="1">
                    <a:spLocks noRot="1" noChangeAspect="1" noMove="1" noResize="1" noEditPoints="1" noAdjustHandles="1" noChangeArrowheads="1" noChangeShapeType="1" noTextEdit="1"/>
                  </p:cNvSpPr>
                  <p:nvPr/>
                </p:nvSpPr>
                <p:spPr>
                  <a:xfrm>
                    <a:off x="4701062" y="4517585"/>
                    <a:ext cx="668837" cy="448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FC66177-F4BE-470A-B817-7DCEE62AACE1}"/>
                      </a:ext>
                    </a:extLst>
                  </p:cNvPr>
                  <p:cNvSpPr txBox="1"/>
                  <p:nvPr/>
                </p:nvSpPr>
                <p:spPr>
                  <a:xfrm>
                    <a:off x="5902691" y="4475198"/>
                    <a:ext cx="701859"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sup>
                          </m:sSup>
                        </m:oMath>
                      </m:oMathPara>
                    </a14:m>
                    <a:endParaRPr lang="en-US" sz="2800" dirty="0"/>
                  </a:p>
                </p:txBody>
              </p:sp>
            </mc:Choice>
            <mc:Fallback xmlns="">
              <p:sp>
                <p:nvSpPr>
                  <p:cNvPr id="28" name="TextBox 27">
                    <a:extLst>
                      <a:ext uri="{FF2B5EF4-FFF2-40B4-BE49-F238E27FC236}">
                        <a16:creationId xmlns:a16="http://schemas.microsoft.com/office/drawing/2014/main" id="{4FC66177-F4BE-470A-B817-7DCEE62AACE1}"/>
                      </a:ext>
                    </a:extLst>
                  </p:cNvPr>
                  <p:cNvSpPr txBox="1">
                    <a:spLocks noRot="1" noChangeAspect="1" noMove="1" noResize="1" noEditPoints="1" noAdjustHandles="1" noChangeArrowheads="1" noChangeShapeType="1" noTextEdit="1"/>
                  </p:cNvSpPr>
                  <p:nvPr/>
                </p:nvSpPr>
                <p:spPr>
                  <a:xfrm>
                    <a:off x="5902691" y="4475198"/>
                    <a:ext cx="701859" cy="448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C4ED49-4982-4205-9790-E022F8238417}"/>
                      </a:ext>
                    </a:extLst>
                  </p:cNvPr>
                  <p:cNvSpPr txBox="1"/>
                  <p:nvPr/>
                </p:nvSpPr>
                <p:spPr>
                  <a:xfrm>
                    <a:off x="3792467" y="2910818"/>
                    <a:ext cx="605615"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𝑧</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oMath>
                      </m:oMathPara>
                    </a14:m>
                    <a:endParaRPr lang="en-US" sz="2800" dirty="0"/>
                  </a:p>
                </p:txBody>
              </p:sp>
            </mc:Choice>
            <mc:Fallback xmlns="">
              <p:sp>
                <p:nvSpPr>
                  <p:cNvPr id="29" name="TextBox 28">
                    <a:extLst>
                      <a:ext uri="{FF2B5EF4-FFF2-40B4-BE49-F238E27FC236}">
                        <a16:creationId xmlns:a16="http://schemas.microsoft.com/office/drawing/2014/main" id="{E8C4ED49-4982-4205-9790-E022F8238417}"/>
                      </a:ext>
                    </a:extLst>
                  </p:cNvPr>
                  <p:cNvSpPr txBox="1">
                    <a:spLocks noRot="1" noChangeAspect="1" noMove="1" noResize="1" noEditPoints="1" noAdjustHandles="1" noChangeArrowheads="1" noChangeShapeType="1" noTextEdit="1"/>
                  </p:cNvSpPr>
                  <p:nvPr/>
                </p:nvSpPr>
                <p:spPr>
                  <a:xfrm>
                    <a:off x="3792467" y="2910818"/>
                    <a:ext cx="605615" cy="448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4F20E21-26F5-4D24-9C1C-7572AEBC0C23}"/>
                      </a:ext>
                    </a:extLst>
                  </p:cNvPr>
                  <p:cNvSpPr txBox="1"/>
                  <p:nvPr/>
                </p:nvSpPr>
                <p:spPr>
                  <a:xfrm>
                    <a:off x="5242378" y="2906891"/>
                    <a:ext cx="625364"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oMath>
                      </m:oMathPara>
                    </a14:m>
                    <a:endParaRPr lang="en-US" sz="2800" dirty="0"/>
                  </a:p>
                </p:txBody>
              </p:sp>
            </mc:Choice>
            <mc:Fallback xmlns="">
              <p:sp>
                <p:nvSpPr>
                  <p:cNvPr id="30" name="TextBox 29">
                    <a:extLst>
                      <a:ext uri="{FF2B5EF4-FFF2-40B4-BE49-F238E27FC236}">
                        <a16:creationId xmlns:a16="http://schemas.microsoft.com/office/drawing/2014/main" id="{04F20E21-26F5-4D24-9C1C-7572AEBC0C23}"/>
                      </a:ext>
                    </a:extLst>
                  </p:cNvPr>
                  <p:cNvSpPr txBox="1">
                    <a:spLocks noRot="1" noChangeAspect="1" noMove="1" noResize="1" noEditPoints="1" noAdjustHandles="1" noChangeArrowheads="1" noChangeShapeType="1" noTextEdit="1"/>
                  </p:cNvSpPr>
                  <p:nvPr/>
                </p:nvSpPr>
                <p:spPr>
                  <a:xfrm>
                    <a:off x="5242378" y="2906891"/>
                    <a:ext cx="625364" cy="448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F432690-2B31-4445-80C2-D4D4FDD61FE5}"/>
                      </a:ext>
                    </a:extLst>
                  </p:cNvPr>
                  <p:cNvSpPr txBox="1"/>
                  <p:nvPr/>
                </p:nvSpPr>
                <p:spPr>
                  <a:xfrm>
                    <a:off x="7305284" y="5028052"/>
                    <a:ext cx="2910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𝑘</m:t>
                          </m:r>
                        </m:oMath>
                      </m:oMathPara>
                    </a14:m>
                    <a:endParaRPr lang="en-US" sz="2800" dirty="0"/>
                  </a:p>
                </p:txBody>
              </p:sp>
            </mc:Choice>
            <mc:Fallback xmlns="">
              <p:sp>
                <p:nvSpPr>
                  <p:cNvPr id="31" name="TextBox 30">
                    <a:extLst>
                      <a:ext uri="{FF2B5EF4-FFF2-40B4-BE49-F238E27FC236}">
                        <a16:creationId xmlns:a16="http://schemas.microsoft.com/office/drawing/2014/main" id="{6F432690-2B31-4445-80C2-D4D4FDD61FE5}"/>
                      </a:ext>
                    </a:extLst>
                  </p:cNvPr>
                  <p:cNvSpPr txBox="1">
                    <a:spLocks noRot="1" noChangeAspect="1" noMove="1" noResize="1" noEditPoints="1" noAdjustHandles="1" noChangeArrowheads="1" noChangeShapeType="1" noTextEdit="1"/>
                  </p:cNvSpPr>
                  <p:nvPr/>
                </p:nvSpPr>
                <p:spPr>
                  <a:xfrm>
                    <a:off x="7305284" y="5028052"/>
                    <a:ext cx="291042"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5EDBC3F-B017-4111-B567-253A5B782290}"/>
                      </a:ext>
                    </a:extLst>
                  </p:cNvPr>
                  <p:cNvSpPr txBox="1"/>
                  <p:nvPr/>
                </p:nvSpPr>
                <p:spPr>
                  <a:xfrm>
                    <a:off x="6600687" y="3345891"/>
                    <a:ext cx="3892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𝑚</m:t>
                          </m:r>
                        </m:oMath>
                      </m:oMathPara>
                    </a14:m>
                    <a:endParaRPr lang="en-US" sz="2800" dirty="0"/>
                  </a:p>
                </p:txBody>
              </p:sp>
            </mc:Choice>
            <mc:Fallback xmlns="">
              <p:sp>
                <p:nvSpPr>
                  <p:cNvPr id="32" name="TextBox 31">
                    <a:extLst>
                      <a:ext uri="{FF2B5EF4-FFF2-40B4-BE49-F238E27FC236}">
                        <a16:creationId xmlns:a16="http://schemas.microsoft.com/office/drawing/2014/main" id="{65EDBC3F-B017-4111-B567-253A5B782290}"/>
                      </a:ext>
                    </a:extLst>
                  </p:cNvPr>
                  <p:cNvSpPr txBox="1">
                    <a:spLocks noRot="1" noChangeAspect="1" noMove="1" noResize="1" noEditPoints="1" noAdjustHandles="1" noChangeArrowheads="1" noChangeShapeType="1" noTextEdit="1"/>
                  </p:cNvSpPr>
                  <p:nvPr/>
                </p:nvSpPr>
                <p:spPr>
                  <a:xfrm>
                    <a:off x="6600687" y="3345891"/>
                    <a:ext cx="389274" cy="430887"/>
                  </a:xfrm>
                  <a:prstGeom prst="rect">
                    <a:avLst/>
                  </a:prstGeom>
                  <a:blipFill>
                    <a:blip r:embed="rId9"/>
                    <a:stretch>
                      <a:fillRect/>
                    </a:stretch>
                  </a:blipFill>
                </p:spPr>
                <p:txBody>
                  <a:bodyPr/>
                  <a:lstStyle/>
                  <a:p>
                    <a:r>
                      <a:rPr lang="en-US">
                        <a:noFill/>
                      </a:rPr>
                      <a:t> </a:t>
                    </a:r>
                  </a:p>
                </p:txBody>
              </p:sp>
            </mc:Fallback>
          </mc:AlternateContent>
        </p:grpSp>
        <p:cxnSp>
          <p:nvCxnSpPr>
            <p:cNvPr id="3" name="Straight Connector 2">
              <a:extLst>
                <a:ext uri="{FF2B5EF4-FFF2-40B4-BE49-F238E27FC236}">
                  <a16:creationId xmlns:a16="http://schemas.microsoft.com/office/drawing/2014/main" id="{EC6166A9-079C-47EF-8834-9260F0471DBB}"/>
                </a:ext>
              </a:extLst>
            </p:cNvPr>
            <p:cNvCxnSpPr>
              <a:cxnSpLocks/>
            </p:cNvCxnSpPr>
            <p:nvPr/>
          </p:nvCxnSpPr>
          <p:spPr>
            <a:xfrm>
              <a:off x="5079871" y="2890409"/>
              <a:ext cx="0" cy="473238"/>
            </a:xfrm>
            <a:prstGeom prst="line">
              <a:avLst/>
            </a:prstGeom>
            <a:ln w="28575"/>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6522F7E7-4EBB-4DA8-BDB4-6F1B7D63B3F3}"/>
                </a:ext>
              </a:extLst>
            </p:cNvPr>
            <p:cNvSpPr/>
            <p:nvPr/>
          </p:nvSpPr>
          <p:spPr>
            <a:xfrm>
              <a:off x="5796027" y="4298922"/>
              <a:ext cx="852256" cy="8522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66EB9C5-C323-4406-9157-7679CB5F2BB3}"/>
                </a:ext>
              </a:extLst>
            </p:cNvPr>
            <p:cNvSpPr/>
            <p:nvPr/>
          </p:nvSpPr>
          <p:spPr>
            <a:xfrm>
              <a:off x="4562564" y="4298922"/>
              <a:ext cx="852256" cy="8522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E9306BB-47DA-4D71-96D8-41F89844A64C}"/>
                </a:ext>
              </a:extLst>
            </p:cNvPr>
            <p:cNvSpPr/>
            <p:nvPr/>
          </p:nvSpPr>
          <p:spPr>
            <a:xfrm>
              <a:off x="1861311" y="2709078"/>
              <a:ext cx="852256" cy="8522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8A03892-78D2-4A96-ACAF-B6F964063828}"/>
                </a:ext>
              </a:extLst>
            </p:cNvPr>
            <p:cNvCxnSpPr>
              <a:cxnSpLocks/>
              <a:stCxn id="9" idx="3"/>
              <a:endCxn id="27" idx="2"/>
            </p:cNvCxnSpPr>
            <p:nvPr/>
          </p:nvCxnSpPr>
          <p:spPr>
            <a:xfrm flipV="1">
              <a:off x="3549174" y="4725050"/>
              <a:ext cx="1013390" cy="578342"/>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8C77CA-4F78-451C-A37B-225484F92ADE}"/>
                </a:ext>
              </a:extLst>
            </p:cNvPr>
            <p:cNvCxnSpPr>
              <a:cxnSpLocks/>
              <a:stCxn id="8" idx="3"/>
              <a:endCxn id="27" idx="2"/>
            </p:cNvCxnSpPr>
            <p:nvPr/>
          </p:nvCxnSpPr>
          <p:spPr>
            <a:xfrm>
              <a:off x="3551897" y="4283152"/>
              <a:ext cx="1010667" cy="441898"/>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05A0CD-BAB2-4260-8410-80DF1B3C8E45}"/>
                    </a:ext>
                  </a:extLst>
                </p:cNvPr>
                <p:cNvSpPr txBox="1"/>
                <p:nvPr/>
              </p:nvSpPr>
              <p:spPr>
                <a:xfrm>
                  <a:off x="2817423" y="4089687"/>
                  <a:ext cx="688778"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𝜇</m:t>
                            </m:r>
                          </m:e>
                          <m:sup>
                            <m:r>
                              <a:rPr lang="en-US" sz="2800" b="0" i="1" smtClean="0">
                                <a:latin typeface="Cambria Math" panose="02040503050406030204" pitchFamily="18" charset="0"/>
                              </a:rPr>
                              <m:t>(0)</m:t>
                            </m:r>
                          </m:sup>
                        </m:sSup>
                      </m:oMath>
                    </m:oMathPara>
                  </a14:m>
                  <a:endParaRPr lang="en-US" sz="2800" dirty="0"/>
                </a:p>
              </p:txBody>
            </p:sp>
          </mc:Choice>
          <mc:Fallback xmlns="">
            <p:sp>
              <p:nvSpPr>
                <p:cNvPr id="41" name="TextBox 40">
                  <a:extLst>
                    <a:ext uri="{FF2B5EF4-FFF2-40B4-BE49-F238E27FC236}">
                      <a16:creationId xmlns:a16="http://schemas.microsoft.com/office/drawing/2014/main" id="{6205A0CD-BAB2-4260-8410-80DF1B3C8E45}"/>
                    </a:ext>
                  </a:extLst>
                </p:cNvPr>
                <p:cNvSpPr txBox="1">
                  <a:spLocks noRot="1" noChangeAspect="1" noMove="1" noResize="1" noEditPoints="1" noAdjustHandles="1" noChangeArrowheads="1" noChangeShapeType="1" noTextEdit="1"/>
                </p:cNvSpPr>
                <p:nvPr/>
              </p:nvSpPr>
              <p:spPr>
                <a:xfrm>
                  <a:off x="2817423" y="4089687"/>
                  <a:ext cx="688778" cy="448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B24A870-F08A-4B5A-906E-7FD7BF99B5AD}"/>
                    </a:ext>
                  </a:extLst>
                </p:cNvPr>
                <p:cNvSpPr txBox="1"/>
                <p:nvPr/>
              </p:nvSpPr>
              <p:spPr>
                <a:xfrm>
                  <a:off x="2798577" y="5087030"/>
                  <a:ext cx="721801"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(0)</m:t>
                            </m:r>
                          </m:sup>
                        </m:sSup>
                      </m:oMath>
                    </m:oMathPara>
                  </a14:m>
                  <a:endParaRPr lang="en-US" sz="2800" dirty="0"/>
                </a:p>
              </p:txBody>
            </p:sp>
          </mc:Choice>
          <mc:Fallback xmlns="">
            <p:sp>
              <p:nvSpPr>
                <p:cNvPr id="43" name="TextBox 42">
                  <a:extLst>
                    <a:ext uri="{FF2B5EF4-FFF2-40B4-BE49-F238E27FC236}">
                      <a16:creationId xmlns:a16="http://schemas.microsoft.com/office/drawing/2014/main" id="{BB24A870-F08A-4B5A-906E-7FD7BF99B5AD}"/>
                    </a:ext>
                  </a:extLst>
                </p:cNvPr>
                <p:cNvSpPr txBox="1">
                  <a:spLocks noRot="1" noChangeAspect="1" noMove="1" noResize="1" noEditPoints="1" noAdjustHandles="1" noChangeArrowheads="1" noChangeShapeType="1" noTextEdit="1"/>
                </p:cNvSpPr>
                <p:nvPr/>
              </p:nvSpPr>
              <p:spPr>
                <a:xfrm>
                  <a:off x="2798577" y="5087030"/>
                  <a:ext cx="721801" cy="448777"/>
                </a:xfrm>
                <a:prstGeom prst="rect">
                  <a:avLst/>
                </a:prstGeom>
                <a:blipFill>
                  <a:blip r:embed="rId11"/>
                  <a:stretch>
                    <a:fillRect/>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3CE28EBA-525A-47C8-AAC3-563BF6DFC18D}"/>
                </a:ext>
              </a:extLst>
            </p:cNvPr>
            <p:cNvSpPr/>
            <p:nvPr/>
          </p:nvSpPr>
          <p:spPr>
            <a:xfrm>
              <a:off x="8153311" y="4932978"/>
              <a:ext cx="794910" cy="758834"/>
            </a:xfrm>
            <a:prstGeom prst="rect">
              <a:avLst/>
            </a:prstGeom>
            <a:solidFill>
              <a:schemeClr val="bg1">
                <a:lumMod val="7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C8E6996-E154-4DFA-B3B7-BA36F2E7457B}"/>
                </a:ext>
              </a:extLst>
            </p:cNvPr>
            <p:cNvSpPr/>
            <p:nvPr/>
          </p:nvSpPr>
          <p:spPr>
            <a:xfrm>
              <a:off x="8153311" y="3903735"/>
              <a:ext cx="794910" cy="758834"/>
            </a:xfrm>
            <a:prstGeom prst="rect">
              <a:avLst/>
            </a:prstGeom>
            <a:solidFill>
              <a:schemeClr val="bg1">
                <a:lumMod val="7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340759E-C7A2-4701-9881-D97DC4C5D107}"/>
                    </a:ext>
                  </a:extLst>
                </p:cNvPr>
                <p:cNvSpPr txBox="1"/>
                <p:nvPr/>
              </p:nvSpPr>
              <p:spPr>
                <a:xfrm>
                  <a:off x="8391972" y="5104920"/>
                  <a:ext cx="3175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𝑉</m:t>
                        </m:r>
                      </m:oMath>
                    </m:oMathPara>
                  </a14:m>
                  <a:endParaRPr lang="en-US" dirty="0"/>
                </a:p>
              </p:txBody>
            </p:sp>
          </mc:Choice>
          <mc:Fallback xmlns="">
            <p:sp>
              <p:nvSpPr>
                <p:cNvPr id="47" name="TextBox 46">
                  <a:extLst>
                    <a:ext uri="{FF2B5EF4-FFF2-40B4-BE49-F238E27FC236}">
                      <a16:creationId xmlns:a16="http://schemas.microsoft.com/office/drawing/2014/main" id="{9340759E-C7A2-4701-9881-D97DC4C5D107}"/>
                    </a:ext>
                  </a:extLst>
                </p:cNvPr>
                <p:cNvSpPr txBox="1">
                  <a:spLocks noRot="1" noChangeAspect="1" noMove="1" noResize="1" noEditPoints="1" noAdjustHandles="1" noChangeArrowheads="1" noChangeShapeType="1" noTextEdit="1"/>
                </p:cNvSpPr>
                <p:nvPr/>
              </p:nvSpPr>
              <p:spPr>
                <a:xfrm>
                  <a:off x="8391972" y="5104920"/>
                  <a:ext cx="317587"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6162271-F05D-4BE4-9A88-DD4D6A5BD35B}"/>
                    </a:ext>
                  </a:extLst>
                </p:cNvPr>
                <p:cNvSpPr txBox="1"/>
                <p:nvPr/>
              </p:nvSpPr>
              <p:spPr>
                <a:xfrm>
                  <a:off x="8391971" y="4077626"/>
                  <a:ext cx="3015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dirty="0"/>
                </a:p>
              </p:txBody>
            </p:sp>
          </mc:Choice>
          <mc:Fallback xmlns="">
            <p:sp>
              <p:nvSpPr>
                <p:cNvPr id="48" name="TextBox 47">
                  <a:extLst>
                    <a:ext uri="{FF2B5EF4-FFF2-40B4-BE49-F238E27FC236}">
                      <a16:creationId xmlns:a16="http://schemas.microsoft.com/office/drawing/2014/main" id="{56162271-F05D-4BE4-9A88-DD4D6A5BD35B}"/>
                    </a:ext>
                  </a:extLst>
                </p:cNvPr>
                <p:cNvSpPr txBox="1">
                  <a:spLocks noRot="1" noChangeAspect="1" noMove="1" noResize="1" noEditPoints="1" noAdjustHandles="1" noChangeArrowheads="1" noChangeShapeType="1" noTextEdit="1"/>
                </p:cNvSpPr>
                <p:nvPr/>
              </p:nvSpPr>
              <p:spPr>
                <a:xfrm>
                  <a:off x="8391971" y="4077626"/>
                  <a:ext cx="301557" cy="430887"/>
                </a:xfrm>
                <a:prstGeom prst="rect">
                  <a:avLst/>
                </a:prstGeom>
                <a:blipFill>
                  <a:blip r:embed="rId13"/>
                  <a:stretch>
                    <a:fillRect/>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E8BA6724-EE5E-4D69-9E41-C9F8364908AE}"/>
                </a:ext>
              </a:extLst>
            </p:cNvPr>
            <p:cNvCxnSpPr>
              <a:cxnSpLocks/>
              <a:stCxn id="44" idx="1"/>
              <a:endCxn id="28" idx="3"/>
            </p:cNvCxnSpPr>
            <p:nvPr/>
          </p:nvCxnSpPr>
          <p:spPr>
            <a:xfrm flipH="1" flipV="1">
              <a:off x="6604550" y="4699587"/>
              <a:ext cx="1548761" cy="612808"/>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A973E1D-5514-4D9F-8D7C-3D0B8864CFB5}"/>
                </a:ext>
              </a:extLst>
            </p:cNvPr>
            <p:cNvCxnSpPr>
              <a:cxnSpLocks/>
              <a:stCxn id="45" idx="1"/>
              <a:endCxn id="28" idx="3"/>
            </p:cNvCxnSpPr>
            <p:nvPr/>
          </p:nvCxnSpPr>
          <p:spPr>
            <a:xfrm flipH="1">
              <a:off x="6604550" y="4283152"/>
              <a:ext cx="1548761" cy="416435"/>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71A4E55-E10D-4666-A4EA-B122875C6763}"/>
                </a:ext>
              </a:extLst>
            </p:cNvPr>
            <p:cNvSpPr/>
            <p:nvPr/>
          </p:nvSpPr>
          <p:spPr>
            <a:xfrm>
              <a:off x="596697" y="2755789"/>
              <a:ext cx="794910" cy="758834"/>
            </a:xfrm>
            <a:prstGeom prst="rect">
              <a:avLst/>
            </a:prstGeom>
            <a:solidFill>
              <a:schemeClr val="bg1">
                <a:lumMod val="7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60A99C2-BDCD-41AE-97AF-5447978C29BB}"/>
                    </a:ext>
                  </a:extLst>
                </p:cNvPr>
                <p:cNvSpPr txBox="1"/>
                <p:nvPr/>
              </p:nvSpPr>
              <p:spPr>
                <a:xfrm>
                  <a:off x="865912" y="2906891"/>
                  <a:ext cx="2564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i="1">
                            <a:latin typeface="Cambria Math" panose="02040503050406030204" pitchFamily="18" charset="0"/>
                          </a:rPr>
                          <m:t>a</m:t>
                        </m:r>
                      </m:oMath>
                    </m:oMathPara>
                  </a14:m>
                  <a:endParaRPr lang="en-US" sz="2800" dirty="0"/>
                </a:p>
              </p:txBody>
            </p:sp>
          </mc:Choice>
          <mc:Fallback xmlns="">
            <p:sp>
              <p:nvSpPr>
                <p:cNvPr id="57" name="TextBox 56">
                  <a:extLst>
                    <a:ext uri="{FF2B5EF4-FFF2-40B4-BE49-F238E27FC236}">
                      <a16:creationId xmlns:a16="http://schemas.microsoft.com/office/drawing/2014/main" id="{160A99C2-BDCD-41AE-97AF-5447978C29BB}"/>
                    </a:ext>
                  </a:extLst>
                </p:cNvPr>
                <p:cNvSpPr txBox="1">
                  <a:spLocks noRot="1" noChangeAspect="1" noMove="1" noResize="1" noEditPoints="1" noAdjustHandles="1" noChangeArrowheads="1" noChangeShapeType="1" noTextEdit="1"/>
                </p:cNvSpPr>
                <p:nvPr/>
              </p:nvSpPr>
              <p:spPr>
                <a:xfrm>
                  <a:off x="865912" y="2906891"/>
                  <a:ext cx="256480" cy="430887"/>
                </a:xfrm>
                <a:prstGeom prst="rect">
                  <a:avLst/>
                </a:prstGeom>
                <a:blipFill>
                  <a:blip r:embed="rId14"/>
                  <a:stretch>
                    <a:fillRect/>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8EF0B399-5B46-481C-A738-62D22D1A28D1}"/>
                </a:ext>
              </a:extLst>
            </p:cNvPr>
            <p:cNvCxnSpPr>
              <a:cxnSpLocks/>
              <a:stCxn id="56" idx="3"/>
              <a:endCxn id="35" idx="2"/>
            </p:cNvCxnSpPr>
            <p:nvPr/>
          </p:nvCxnSpPr>
          <p:spPr>
            <a:xfrm>
              <a:off x="1391607" y="3135206"/>
              <a:ext cx="469704"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D54EC80-0CEB-454F-BF49-06D5C87C3A62}"/>
                  </a:ext>
                </a:extLst>
              </p:cNvPr>
              <p:cNvSpPr txBox="1"/>
              <p:nvPr/>
            </p:nvSpPr>
            <p:spPr>
              <a:xfrm>
                <a:off x="8542495" y="3135637"/>
                <a:ext cx="3265125"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m:t>
                          </m:r>
                        </m:e>
                        <m:sup>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sup>
                      </m:sSup>
                      <m:r>
                        <a:rPr lang="en-US" sz="2800" b="0" i="1" smtClean="0">
                          <a:latin typeface="Cambria Math" panose="02040503050406030204" pitchFamily="18" charset="0"/>
                        </a:rPr>
                        <m:t>~ </m:t>
                      </m:r>
                      <m:r>
                        <a:rPr lang="en-US" sz="2800" b="0" i="1" smtClean="0">
                          <a:latin typeface="Cambria Math" panose="02040503050406030204" pitchFamily="18" charset="0"/>
                        </a:rPr>
                        <m:t>𝑊𝑖𝑠h𝑎𝑟𝑡</m:t>
                      </m:r>
                      <m:r>
                        <a:rPr lang="en-US" sz="2800" b="0" i="1" smtClean="0">
                          <a:latin typeface="Cambria Math" panose="02040503050406030204" pitchFamily="18" charset="0"/>
                        </a:rPr>
                        <m:t>(</m:t>
                      </m:r>
                      <m:r>
                        <a:rPr lang="en-US" sz="2800" b="0" i="1" smtClean="0">
                          <a:latin typeface="Cambria Math" panose="02040503050406030204" pitchFamily="18" charset="0"/>
                        </a:rPr>
                        <m:t>𝑑</m:t>
                      </m:r>
                      <m:r>
                        <a:rPr lang="en-US" sz="2800" b="0" i="1" smtClean="0">
                          <a:latin typeface="Cambria Math" panose="02040503050406030204" pitchFamily="18" charset="0"/>
                        </a:rPr>
                        <m:t>,</m:t>
                      </m:r>
                      <m:r>
                        <a:rPr lang="en-US" sz="2800" b="0" i="1" smtClean="0">
                          <a:latin typeface="Cambria Math" panose="02040503050406030204" pitchFamily="18" charset="0"/>
                        </a:rPr>
                        <m:t>𝑉</m:t>
                      </m:r>
                      <m:r>
                        <a:rPr lang="en-US" sz="2800" b="0" i="1" smtClean="0">
                          <a:latin typeface="Cambria Math" panose="02040503050406030204" pitchFamily="18" charset="0"/>
                        </a:rPr>
                        <m:t>)</m:t>
                      </m:r>
                    </m:oMath>
                  </m:oMathPara>
                </a14:m>
                <a:endParaRPr lang="en-US" sz="2800" dirty="0"/>
              </a:p>
            </p:txBody>
          </p:sp>
        </mc:Choice>
        <mc:Fallback xmlns="">
          <p:sp>
            <p:nvSpPr>
              <p:cNvPr id="67" name="TextBox 66">
                <a:extLst>
                  <a:ext uri="{FF2B5EF4-FFF2-40B4-BE49-F238E27FC236}">
                    <a16:creationId xmlns:a16="http://schemas.microsoft.com/office/drawing/2014/main" id="{4D54EC80-0CEB-454F-BF49-06D5C87C3A62}"/>
                  </a:ext>
                </a:extLst>
              </p:cNvPr>
              <p:cNvSpPr txBox="1">
                <a:spLocks noRot="1" noChangeAspect="1" noMove="1" noResize="1" noEditPoints="1" noAdjustHandles="1" noChangeArrowheads="1" noChangeShapeType="1" noTextEdit="1"/>
              </p:cNvSpPr>
              <p:nvPr/>
            </p:nvSpPr>
            <p:spPr>
              <a:xfrm>
                <a:off x="8542495" y="3135637"/>
                <a:ext cx="3265125" cy="44877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297AC6B-D7FC-477F-92A0-4CAC27BE1E1E}"/>
                  </a:ext>
                </a:extLst>
              </p:cNvPr>
              <p:cNvSpPr txBox="1"/>
              <p:nvPr/>
            </p:nvSpPr>
            <p:spPr>
              <a:xfrm>
                <a:off x="941267" y="4499431"/>
                <a:ext cx="3032497" cy="4599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𝜇</m:t>
                          </m:r>
                        </m:e>
                        <m:sup>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sup>
                      </m:sSup>
                      <m:r>
                        <a:rPr lang="en-US" sz="2800" b="0" i="1" smtClean="0">
                          <a:latin typeface="Cambria Math" panose="02040503050406030204" pitchFamily="18" charset="0"/>
                        </a:rPr>
                        <m:t> ~ </m:t>
                      </m:r>
                      <m:r>
                        <a:rPr lang="en-US" sz="2800" b="0" i="1" smtClean="0">
                          <a:latin typeface="Cambria Math" panose="02040503050406030204" pitchFamily="18" charset="0"/>
                        </a:rPr>
                        <m:t>𝑁</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𝜇</m:t>
                          </m:r>
                        </m:e>
                        <m:sup>
                          <m:d>
                            <m:dPr>
                              <m:ctrlPr>
                                <a:rPr lang="en-US" sz="2800" i="1">
                                  <a:latin typeface="Cambria Math" panose="02040503050406030204" pitchFamily="18" charset="0"/>
                                </a:rPr>
                              </m:ctrlPr>
                            </m:dPr>
                            <m:e>
                              <m:r>
                                <a:rPr lang="en-US" sz="2800" b="0" i="1" smtClean="0">
                                  <a:latin typeface="Cambria Math" panose="02040503050406030204" pitchFamily="18" charset="0"/>
                                </a:rPr>
                                <m:t>0</m:t>
                              </m:r>
                            </m:e>
                          </m:d>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m:t>
                          </m:r>
                        </m:e>
                        <m:sup>
                          <m:r>
                            <a:rPr lang="en-US" sz="2800" i="1">
                              <a:latin typeface="Cambria Math" panose="02040503050406030204" pitchFamily="18" charset="0"/>
                            </a:rPr>
                            <m:t>(</m:t>
                          </m:r>
                          <m:r>
                            <a:rPr lang="en-US" sz="2800" b="0" i="1" smtClean="0">
                              <a:latin typeface="Cambria Math" panose="02040503050406030204" pitchFamily="18" charset="0"/>
                            </a:rPr>
                            <m:t>0</m:t>
                          </m:r>
                          <m:r>
                            <a:rPr lang="en-US" sz="2800" i="1">
                              <a:latin typeface="Cambria Math" panose="02040503050406030204" pitchFamily="18" charset="0"/>
                            </a:rPr>
                            <m:t>)</m:t>
                          </m:r>
                        </m:sup>
                      </m:sSup>
                      <m:r>
                        <a:rPr lang="en-US" sz="2800" b="0" i="1" smtClean="0">
                          <a:latin typeface="Cambria Math" panose="02040503050406030204" pitchFamily="18" charset="0"/>
                        </a:rPr>
                        <m:t>)</m:t>
                      </m:r>
                    </m:oMath>
                  </m:oMathPara>
                </a14:m>
                <a:endParaRPr lang="en-US" sz="2800" dirty="0"/>
              </a:p>
            </p:txBody>
          </p:sp>
        </mc:Choice>
        <mc:Fallback xmlns="">
          <p:sp>
            <p:nvSpPr>
              <p:cNvPr id="69" name="TextBox 68">
                <a:extLst>
                  <a:ext uri="{FF2B5EF4-FFF2-40B4-BE49-F238E27FC236}">
                    <a16:creationId xmlns:a16="http://schemas.microsoft.com/office/drawing/2014/main" id="{7297AC6B-D7FC-477F-92A0-4CAC27BE1E1E}"/>
                  </a:ext>
                </a:extLst>
              </p:cNvPr>
              <p:cNvSpPr txBox="1">
                <a:spLocks noRot="1" noChangeAspect="1" noMove="1" noResize="1" noEditPoints="1" noAdjustHandles="1" noChangeArrowheads="1" noChangeShapeType="1" noTextEdit="1"/>
              </p:cNvSpPr>
              <p:nvPr/>
            </p:nvSpPr>
            <p:spPr>
              <a:xfrm>
                <a:off x="941267" y="4499431"/>
                <a:ext cx="3032497" cy="45993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DEAC911-74B5-494B-AFB1-33E198607594}"/>
                  </a:ext>
                </a:extLst>
              </p:cNvPr>
              <p:cNvSpPr txBox="1"/>
              <p:nvPr/>
            </p:nvSpPr>
            <p:spPr>
              <a:xfrm>
                <a:off x="961681" y="2017815"/>
                <a:ext cx="2791020"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𝜙</m:t>
                          </m:r>
                          <m:r>
                            <m:rPr>
                              <m:nor/>
                            </m:rPr>
                            <a:rPr lang="en-US" sz="2800" dirty="0"/>
                            <m:t> </m:t>
                          </m:r>
                        </m:e>
                        <m:sup>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sup>
                      </m:sSup>
                      <m:r>
                        <a:rPr lang="en-US" sz="2800" b="0" i="1" smtClean="0">
                          <a:latin typeface="Cambria Math" panose="02040503050406030204" pitchFamily="18" charset="0"/>
                        </a:rPr>
                        <m:t> ~ </m:t>
                      </m:r>
                      <m:r>
                        <a:rPr lang="en-US" sz="2800" b="0" i="1" smtClean="0">
                          <a:latin typeface="Cambria Math" panose="02040503050406030204" pitchFamily="18" charset="0"/>
                        </a:rPr>
                        <m:t>𝐵𝑒𝑡𝑎</m:t>
                      </m:r>
                      <m:r>
                        <a:rPr lang="en-US" sz="2800" b="0" i="1" smtClean="0">
                          <a:latin typeface="Cambria Math" panose="02040503050406030204" pitchFamily="18" charset="0"/>
                        </a:rPr>
                        <m:t>(1,</m:t>
                      </m:r>
                      <m:r>
                        <a:rPr lang="en-US" sz="2800" b="0" i="1" smtClean="0">
                          <a:latin typeface="Cambria Math" panose="02040503050406030204" pitchFamily="18" charset="0"/>
                        </a:rPr>
                        <m:t>𝑎</m:t>
                      </m:r>
                      <m:r>
                        <a:rPr lang="en-US" sz="2800" b="0" i="1" smtClean="0">
                          <a:latin typeface="Cambria Math" panose="02040503050406030204" pitchFamily="18" charset="0"/>
                        </a:rPr>
                        <m:t>)</m:t>
                      </m:r>
                    </m:oMath>
                  </m:oMathPara>
                </a14:m>
                <a:endParaRPr lang="en-US" sz="2800" dirty="0"/>
              </a:p>
            </p:txBody>
          </p:sp>
        </mc:Choice>
        <mc:Fallback xmlns="">
          <p:sp>
            <p:nvSpPr>
              <p:cNvPr id="70" name="TextBox 69">
                <a:extLst>
                  <a:ext uri="{FF2B5EF4-FFF2-40B4-BE49-F238E27FC236}">
                    <a16:creationId xmlns:a16="http://schemas.microsoft.com/office/drawing/2014/main" id="{0DEAC911-74B5-494B-AFB1-33E198607594}"/>
                  </a:ext>
                </a:extLst>
              </p:cNvPr>
              <p:cNvSpPr txBox="1">
                <a:spLocks noRot="1" noChangeAspect="1" noMove="1" noResize="1" noEditPoints="1" noAdjustHandles="1" noChangeArrowheads="1" noChangeShapeType="1" noTextEdit="1"/>
              </p:cNvSpPr>
              <p:nvPr/>
            </p:nvSpPr>
            <p:spPr>
              <a:xfrm>
                <a:off x="961681" y="2017815"/>
                <a:ext cx="2791020" cy="448777"/>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6392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Clustering Task &amp; Generative Modelling</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3" y="2818627"/>
            <a:ext cx="7324012" cy="267765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K-Means Clustering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bg1">
                    <a:lumMod val="75000"/>
                  </a:schemeClr>
                </a:solidFill>
                <a:latin typeface="Calibri" panose="020F0502020204030204"/>
              </a:rPr>
              <a:t>DBSCAN</a:t>
            </a: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chemeClr val="bg1">
                    <a:lumMod val="75000"/>
                  </a:schemeClr>
                </a:solidFill>
                <a:latin typeface="Calibri" panose="020F0502020204030204"/>
                <a:ea typeface="等线" panose="02010600030101010101" pitchFamily="2" charset="-122"/>
              </a:rPr>
              <a:t>Gaussian Mixture Model (Generative Model)</a:t>
            </a: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Topic Models (Generative Models) </a:t>
            </a:r>
          </a:p>
        </p:txBody>
      </p:sp>
    </p:spTree>
    <p:extLst>
      <p:ext uri="{BB962C8B-B14F-4D97-AF65-F5344CB8AC3E}">
        <p14:creationId xmlns:p14="http://schemas.microsoft.com/office/powerpoint/2010/main" val="901684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arallel LDA">
            <a:extLst>
              <a:ext uri="{FF2B5EF4-FFF2-40B4-BE49-F238E27FC236}">
                <a16:creationId xmlns:a16="http://schemas.microsoft.com/office/drawing/2014/main" id="{2F017B2E-C31F-419C-A5E8-EF235B4CF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138238"/>
            <a:ext cx="87058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984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Latent Dirichlet Allocation (LDA): What exactly is inferred? - Cross  Validated">
            <a:extLst>
              <a:ext uri="{FF2B5EF4-FFF2-40B4-BE49-F238E27FC236}">
                <a16:creationId xmlns:a16="http://schemas.microsoft.com/office/drawing/2014/main" id="{C2127A7F-056C-45F2-A578-49A2995DD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753" y="2118572"/>
            <a:ext cx="8238524" cy="352637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115B71FF-851E-4B03-B65C-71CA42786FD0}"/>
              </a:ext>
            </a:extLst>
          </p:cNvPr>
          <p:cNvSpPr txBox="1">
            <a:spLocks/>
          </p:cNvSpPr>
          <p:nvPr/>
        </p:nvSpPr>
        <p:spPr>
          <a:xfrm>
            <a:off x="928015" y="1068775"/>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Plate Notation of</a:t>
            </a:r>
            <a:r>
              <a:rPr lang="zh-CN" altLang="en-US" sz="2400" spc="300" dirty="0">
                <a:latin typeface="Lato" panose="020F0502020204030203" pitchFamily="34" charset="0"/>
                <a:ea typeface="Source Sans Pro" panose="020B0503030403020204" pitchFamily="34" charset="0"/>
              </a:rPr>
              <a:t> </a:t>
            </a:r>
            <a:r>
              <a:rPr lang="en-US" altLang="zh-CN" sz="2400" spc="300" dirty="0">
                <a:latin typeface="Lato" panose="020F0502020204030203" pitchFamily="34" charset="0"/>
                <a:ea typeface="Source Sans Pro" panose="020B0503030403020204" pitchFamily="34" charset="0"/>
              </a:rPr>
              <a:t>Latent</a:t>
            </a:r>
            <a:r>
              <a:rPr lang="zh-CN" altLang="en-US" sz="2400" spc="300" dirty="0">
                <a:latin typeface="Lato" panose="020F0502020204030203" pitchFamily="34" charset="0"/>
                <a:ea typeface="Source Sans Pro" panose="020B0503030403020204" pitchFamily="34" charset="0"/>
              </a:rPr>
              <a:t> </a:t>
            </a:r>
            <a:r>
              <a:rPr lang="en-US" altLang="zh-CN" sz="2400" spc="300" dirty="0">
                <a:latin typeface="Lato" panose="020F0502020204030203" pitchFamily="34" charset="0"/>
                <a:ea typeface="Source Sans Pro" panose="020B0503030403020204" pitchFamily="34" charset="0"/>
              </a:rPr>
              <a:t>Dirichlet</a:t>
            </a:r>
            <a:r>
              <a:rPr lang="zh-CN" altLang="en-US" sz="2400" spc="300" dirty="0">
                <a:latin typeface="Lato" panose="020F0502020204030203" pitchFamily="34" charset="0"/>
                <a:ea typeface="Source Sans Pro" panose="020B0503030403020204" pitchFamily="34" charset="0"/>
              </a:rPr>
              <a:t> </a:t>
            </a:r>
            <a:r>
              <a:rPr lang="en-US" altLang="zh-CN" sz="2400" spc="300" dirty="0">
                <a:latin typeface="Lato" panose="020F0502020204030203" pitchFamily="34" charset="0"/>
                <a:ea typeface="Source Sans Pro" panose="020B0503030403020204" pitchFamily="34" charset="0"/>
              </a:rPr>
              <a:t>Allocation</a:t>
            </a:r>
            <a:r>
              <a:rPr lang="zh-CN" altLang="en-US" sz="2400" spc="300" dirty="0">
                <a:latin typeface="Lato" panose="020F0502020204030203" pitchFamily="34" charset="0"/>
                <a:ea typeface="Source Sans Pro" panose="020B0503030403020204" pitchFamily="34" charset="0"/>
              </a:rPr>
              <a:t> </a:t>
            </a:r>
            <a:r>
              <a:rPr lang="en-US" altLang="zh-CN" sz="2400" spc="300" dirty="0">
                <a:latin typeface="Lato" panose="020F0502020204030203" pitchFamily="34" charset="0"/>
                <a:ea typeface="Source Sans Pro" panose="020B0503030403020204" pitchFamily="34" charset="0"/>
              </a:rPr>
              <a:t>(LDA)</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392709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Your Guide to Latent Dirichlet Allocation | by Lettier | Medium">
            <a:extLst>
              <a:ext uri="{FF2B5EF4-FFF2-40B4-BE49-F238E27FC236}">
                <a16:creationId xmlns:a16="http://schemas.microsoft.com/office/drawing/2014/main" id="{9FB8979E-AC0E-428D-86AD-9E9050ABEF1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77214" y="1171483"/>
            <a:ext cx="5083206" cy="508320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483B9AA0-5927-4759-88F7-114AFEBE6A75}"/>
              </a:ext>
            </a:extLst>
          </p:cNvPr>
          <p:cNvSpPr txBox="1">
            <a:spLocks/>
          </p:cNvSpPr>
          <p:nvPr/>
        </p:nvSpPr>
        <p:spPr>
          <a:xfrm>
            <a:off x="928016" y="708728"/>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Dirichlet</a:t>
            </a:r>
            <a:r>
              <a:rPr lang="zh-CN" altLang="en-US" sz="2400" spc="300" dirty="0">
                <a:latin typeface="Lato" panose="020F0502020204030203" pitchFamily="34" charset="0"/>
                <a:ea typeface="Source Sans Pro" panose="020B0503030403020204" pitchFamily="34" charset="0"/>
              </a:rPr>
              <a:t> </a:t>
            </a:r>
            <a:r>
              <a:rPr lang="en-US" altLang="zh-CN" sz="2400" spc="300" dirty="0">
                <a:latin typeface="Lato" panose="020F0502020204030203" pitchFamily="34" charset="0"/>
                <a:ea typeface="Source Sans Pro" panose="020B0503030403020204" pitchFamily="34" charset="0"/>
              </a:rPr>
              <a:t>Distribution and “</a:t>
            </a:r>
            <a:r>
              <a:rPr lang="en-US" altLang="zh-CN" sz="2400" spc="300" dirty="0" err="1">
                <a:latin typeface="Lato" panose="020F0502020204030203" pitchFamily="34" charset="0"/>
                <a:ea typeface="Source Sans Pro" panose="020B0503030403020204" pitchFamily="34" charset="0"/>
              </a:rPr>
              <a:t>Cencentration</a:t>
            </a:r>
            <a:r>
              <a:rPr lang="en-US" altLang="zh-CN" sz="2400" spc="300" dirty="0">
                <a:latin typeface="Lato" panose="020F0502020204030203" pitchFamily="34" charset="0"/>
                <a:ea typeface="Source Sans Pro" panose="020B0503030403020204" pitchFamily="34" charset="0"/>
              </a:rPr>
              <a:t>”</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1856263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rge Scale Machine Learning and Other Animals: Beautiful LDA Visualization">
            <a:extLst>
              <a:ext uri="{FF2B5EF4-FFF2-40B4-BE49-F238E27FC236}">
                <a16:creationId xmlns:a16="http://schemas.microsoft.com/office/drawing/2014/main" id="{E59204B1-C3A6-41C9-B892-C30AE299D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431" y="1533525"/>
            <a:ext cx="8053137" cy="460057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82D3C5E0-F90D-4522-8DF0-AA0416350AAA}"/>
              </a:ext>
            </a:extLst>
          </p:cNvPr>
          <p:cNvSpPr txBox="1">
            <a:spLocks/>
          </p:cNvSpPr>
          <p:nvPr/>
        </p:nvSpPr>
        <p:spPr>
          <a:xfrm>
            <a:off x="928016" y="708728"/>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solidFill>
                  <a:srgbClr val="C00000"/>
                </a:solidFill>
                <a:latin typeface="Lato" panose="020F0502020204030203" pitchFamily="34" charset="0"/>
                <a:ea typeface="Source Sans Pro" panose="020B0503030403020204" pitchFamily="34" charset="0"/>
              </a:rPr>
              <a:t>Recall: </a:t>
            </a:r>
            <a:r>
              <a:rPr lang="en-US" altLang="zh-CN" sz="2400" spc="300" dirty="0" err="1">
                <a:latin typeface="Lato" panose="020F0502020204030203" pitchFamily="34" charset="0"/>
                <a:ea typeface="Source Sans Pro" panose="020B0503030403020204" pitchFamily="34" charset="0"/>
              </a:rPr>
              <a:t>PyLDAViz</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4130202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A21BECD6-C88A-429E-8AA0-BC3A059A8821}"/>
              </a:ext>
            </a:extLst>
          </p:cNvPr>
          <p:cNvSpPr txBox="1">
            <a:spLocks/>
          </p:cNvSpPr>
          <p:nvPr/>
        </p:nvSpPr>
        <p:spPr>
          <a:xfrm>
            <a:off x="2076783" y="497150"/>
            <a:ext cx="8038432" cy="1829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spc="300" dirty="0">
                <a:latin typeface="Lato" panose="020F0502020204030203" pitchFamily="34" charset="0"/>
                <a:ea typeface="Source Sans Pro" panose="020B0503030403020204" pitchFamily="34" charset="0"/>
              </a:rPr>
              <a:t>Bayesian Estimation </a:t>
            </a:r>
          </a:p>
          <a:p>
            <a:pPr marL="0" indent="0" algn="ctr">
              <a:buNone/>
            </a:pPr>
            <a:r>
              <a:rPr lang="en-US" sz="2400" spc="300" dirty="0">
                <a:latin typeface="Lato" panose="020F0502020204030203" pitchFamily="34" charset="0"/>
                <a:ea typeface="Source Sans Pro" panose="020B0503030403020204" pitchFamily="34" charset="0"/>
              </a:rPr>
              <a:t>&amp; Markov</a:t>
            </a:r>
            <a:r>
              <a:rPr lang="en-US" altLang="zh-CN" sz="2400" spc="300" dirty="0">
                <a:latin typeface="Lato" panose="020F0502020204030203" pitchFamily="34" charset="0"/>
                <a:ea typeface="Source Sans Pro" panose="020B0503030403020204" pitchFamily="34" charset="0"/>
              </a:rPr>
              <a:t>-</a:t>
            </a:r>
            <a:r>
              <a:rPr lang="en-US" sz="2400" spc="300" dirty="0">
                <a:latin typeface="Lato" panose="020F0502020204030203" pitchFamily="34" charset="0"/>
                <a:ea typeface="Source Sans Pro" panose="020B0503030403020204" pitchFamily="34" charset="0"/>
              </a:rPr>
              <a:t>Chain </a:t>
            </a:r>
            <a:r>
              <a:rPr lang="en-US" altLang="zh-CN" sz="2400" spc="300" dirty="0">
                <a:latin typeface="Lato" panose="020F0502020204030203" pitchFamily="34" charset="0"/>
                <a:ea typeface="Source Sans Pro" panose="020B0503030403020204" pitchFamily="34" charset="0"/>
              </a:rPr>
              <a:t>Monte Carlo (MCMC) Method</a:t>
            </a:r>
          </a:p>
          <a:p>
            <a:pPr marL="0" indent="0" algn="r">
              <a:buNone/>
            </a:pPr>
            <a:r>
              <a:rPr lang="en-US" sz="1800" spc="300" dirty="0">
                <a:latin typeface="Centaur" panose="02030504050205020304" pitchFamily="18" charset="0"/>
                <a:ea typeface="Source Sans Pro" panose="020B0503030403020204" pitchFamily="34" charset="0"/>
              </a:rPr>
              <a:t>*** to be more specific, the Gibb’s Sampling  </a:t>
            </a:r>
          </a:p>
        </p:txBody>
      </p:sp>
      <p:pic>
        <p:nvPicPr>
          <p:cNvPr id="20482" name="Picture 2" descr="Creating three-state Markov chain plot - Stack Overflow">
            <a:hlinkClick r:id="rId2"/>
            <a:extLst>
              <a:ext uri="{FF2B5EF4-FFF2-40B4-BE49-F238E27FC236}">
                <a16:creationId xmlns:a16="http://schemas.microsoft.com/office/drawing/2014/main" id="{9398EA8A-ACDB-47AE-A757-D8F79E80E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269" y="2025646"/>
            <a:ext cx="3937461" cy="371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5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DE725DEF-AFF9-4454-954F-D8C2F11842AF}"/>
              </a:ext>
            </a:extLst>
          </p:cNvPr>
          <p:cNvSpPr txBox="1">
            <a:spLocks/>
          </p:cNvSpPr>
          <p:nvPr/>
        </p:nvSpPr>
        <p:spPr>
          <a:xfrm>
            <a:off x="928013" y="775812"/>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The Development of</a:t>
            </a:r>
            <a:r>
              <a:rPr lang="zh-CN" altLang="en-US" sz="2400" spc="300" dirty="0">
                <a:latin typeface="Lato" panose="020F0502020204030203" pitchFamily="34" charset="0"/>
                <a:ea typeface="Source Sans Pro" panose="020B0503030403020204" pitchFamily="34" charset="0"/>
              </a:rPr>
              <a:t> </a:t>
            </a:r>
            <a:r>
              <a:rPr lang="en-US" altLang="zh-CN" sz="2400" spc="300" dirty="0">
                <a:latin typeface="Lato" panose="020F0502020204030203" pitchFamily="34" charset="0"/>
                <a:ea typeface="Source Sans Pro" panose="020B0503030403020204" pitchFamily="34" charset="0"/>
              </a:rPr>
              <a:t>GMM</a:t>
            </a:r>
            <a:r>
              <a:rPr lang="zh-CN" altLang="en-US" sz="2400" spc="300" dirty="0">
                <a:latin typeface="Lato" panose="020F0502020204030203" pitchFamily="34" charset="0"/>
                <a:ea typeface="Source Sans Pro" panose="020B0503030403020204" pitchFamily="34" charset="0"/>
              </a:rPr>
              <a:t> </a:t>
            </a:r>
            <a:r>
              <a:rPr lang="en-US" altLang="zh-CN" sz="2400" spc="300" dirty="0">
                <a:latin typeface="Lato" panose="020F0502020204030203" pitchFamily="34" charset="0"/>
                <a:ea typeface="Source Sans Pro" panose="020B0503030403020204" pitchFamily="34" charset="0"/>
              </a:rPr>
              <a:t>&amp;</a:t>
            </a:r>
            <a:r>
              <a:rPr lang="zh-CN" altLang="en-US" sz="2400" spc="300" dirty="0">
                <a:latin typeface="Lato" panose="020F0502020204030203" pitchFamily="34" charset="0"/>
                <a:ea typeface="Source Sans Pro" panose="020B0503030403020204" pitchFamily="34" charset="0"/>
              </a:rPr>
              <a:t> </a:t>
            </a:r>
            <a:r>
              <a:rPr lang="en-US" altLang="zh-CN" sz="2400" spc="300" dirty="0">
                <a:latin typeface="Lato" panose="020F0502020204030203" pitchFamily="34" charset="0"/>
                <a:ea typeface="Source Sans Pro" panose="020B0503030403020204" pitchFamily="34" charset="0"/>
              </a:rPr>
              <a:t>Topic</a:t>
            </a:r>
            <a:r>
              <a:rPr lang="zh-CN" altLang="en-US" sz="2400" spc="300" dirty="0">
                <a:latin typeface="Lato" panose="020F0502020204030203" pitchFamily="34" charset="0"/>
                <a:ea typeface="Source Sans Pro" panose="020B0503030403020204" pitchFamily="34" charset="0"/>
              </a:rPr>
              <a:t> </a:t>
            </a:r>
            <a:r>
              <a:rPr lang="en-US" altLang="zh-CN" sz="2400" spc="300" dirty="0">
                <a:latin typeface="Lato" panose="020F0502020204030203" pitchFamily="34" charset="0"/>
                <a:ea typeface="Source Sans Pro" panose="020B0503030403020204" pitchFamily="34" charset="0"/>
              </a:rPr>
              <a:t>Modelling</a:t>
            </a:r>
          </a:p>
        </p:txBody>
      </p:sp>
      <p:sp>
        <p:nvSpPr>
          <p:cNvPr id="5" name="Rectangle 4">
            <a:extLst>
              <a:ext uri="{FF2B5EF4-FFF2-40B4-BE49-F238E27FC236}">
                <a16:creationId xmlns:a16="http://schemas.microsoft.com/office/drawing/2014/main" id="{9BE1404D-B238-49A1-B133-581C2EC9E422}"/>
              </a:ext>
            </a:extLst>
          </p:cNvPr>
          <p:cNvSpPr/>
          <p:nvPr/>
        </p:nvSpPr>
        <p:spPr>
          <a:xfrm>
            <a:off x="1632456" y="1603668"/>
            <a:ext cx="8927083" cy="4955203"/>
          </a:xfrm>
          <a:prstGeom prst="rect">
            <a:avLst/>
          </a:prstGeom>
        </p:spPr>
        <p:txBody>
          <a:bodyPr wrap="square">
            <a:spAutoFit/>
          </a:bodyPr>
          <a:lstStyle/>
          <a:p>
            <a:r>
              <a:rPr lang="en-US" altLang="zh-CN" sz="2800" dirty="0">
                <a:latin typeface="Centaur" panose="02030504050205020304" pitchFamily="18" charset="0"/>
              </a:rPr>
              <a:t>On GMM</a:t>
            </a:r>
          </a:p>
          <a:p>
            <a:pPr marL="514350" indent="-514350">
              <a:buFont typeface="+mj-lt"/>
              <a:buAutoNum type="arabicPeriod"/>
            </a:pPr>
            <a:r>
              <a:rPr lang="en-US" altLang="zh-CN" sz="2400" dirty="0">
                <a:latin typeface="Centaur" panose="02030504050205020304" pitchFamily="18" charset="0"/>
              </a:rPr>
              <a:t>Gaussian Mixture Model</a:t>
            </a:r>
          </a:p>
          <a:p>
            <a:pPr marL="514350" indent="-514350">
              <a:buFont typeface="+mj-lt"/>
              <a:buAutoNum type="arabicPeriod"/>
            </a:pPr>
            <a:r>
              <a:rPr lang="en-US" altLang="zh-CN" sz="2400" dirty="0">
                <a:latin typeface="Centaur" panose="02030504050205020304" pitchFamily="18" charset="0"/>
              </a:rPr>
              <a:t>Bayesian Gaussian Mixture Model</a:t>
            </a:r>
          </a:p>
          <a:p>
            <a:endParaRPr lang="en-US" altLang="zh-CN" sz="2400" dirty="0">
              <a:latin typeface="Centaur" panose="02030504050205020304" pitchFamily="18" charset="0"/>
            </a:endParaRPr>
          </a:p>
          <a:p>
            <a:r>
              <a:rPr lang="en-US" altLang="zh-CN" sz="2800" dirty="0">
                <a:latin typeface="Centaur" panose="02030504050205020304" pitchFamily="18" charset="0"/>
              </a:rPr>
              <a:t>On Topic Modelling</a:t>
            </a:r>
            <a:endParaRPr lang="en-US" sz="2800" dirty="0">
              <a:latin typeface="Centaur" panose="02030504050205020304" pitchFamily="18" charset="0"/>
            </a:endParaRPr>
          </a:p>
          <a:p>
            <a:pPr marL="514350" indent="-514350">
              <a:buFont typeface="+mj-lt"/>
              <a:buAutoNum type="arabicPeriod"/>
            </a:pPr>
            <a:r>
              <a:rPr lang="en-US" sz="2400" dirty="0">
                <a:latin typeface="Centaur" panose="02030504050205020304" pitchFamily="18" charset="0"/>
              </a:rPr>
              <a:t>Unigram Model</a:t>
            </a:r>
          </a:p>
          <a:p>
            <a:pPr marL="514350" indent="-514350">
              <a:buFont typeface="+mj-lt"/>
              <a:buAutoNum type="arabicPeriod"/>
            </a:pPr>
            <a:r>
              <a:rPr lang="en-US" sz="2400" dirty="0">
                <a:latin typeface="Centaur" panose="02030504050205020304" pitchFamily="18" charset="0"/>
              </a:rPr>
              <a:t>Mixture of Unigram Model</a:t>
            </a:r>
          </a:p>
          <a:p>
            <a:pPr marL="514350" indent="-514350">
              <a:buFont typeface="+mj-lt"/>
              <a:buAutoNum type="arabicPeriod"/>
            </a:pPr>
            <a:r>
              <a:rPr lang="en-US" sz="2400" dirty="0">
                <a:latin typeface="Centaur" panose="02030504050205020304" pitchFamily="18" charset="0"/>
              </a:rPr>
              <a:t>Bayesian Unigram Model</a:t>
            </a:r>
          </a:p>
          <a:p>
            <a:pPr marL="514350" indent="-514350">
              <a:buFont typeface="+mj-lt"/>
              <a:buAutoNum type="arabicPeriod"/>
            </a:pPr>
            <a:r>
              <a:rPr lang="en-US" sz="2400" dirty="0">
                <a:latin typeface="Centaur" panose="02030504050205020304" pitchFamily="18" charset="0"/>
              </a:rPr>
              <a:t>Singular Value Decomposition (SVD) &amp; Latent Semantic Analysis (LSA) </a:t>
            </a:r>
          </a:p>
          <a:p>
            <a:pPr marL="514350" indent="-514350">
              <a:buFont typeface="+mj-lt"/>
              <a:buAutoNum type="arabicPeriod"/>
            </a:pPr>
            <a:r>
              <a:rPr lang="en-US" sz="2400" dirty="0">
                <a:latin typeface="Centaur" panose="02030504050205020304" pitchFamily="18" charset="0"/>
              </a:rPr>
              <a:t>Probabilistic Latent Semantic Analysis (</a:t>
            </a:r>
            <a:r>
              <a:rPr lang="en-US" sz="2400" dirty="0" err="1">
                <a:latin typeface="Centaur" panose="02030504050205020304" pitchFamily="18" charset="0"/>
              </a:rPr>
              <a:t>pLSA</a:t>
            </a:r>
            <a:r>
              <a:rPr lang="en-US" sz="2400" dirty="0">
                <a:latin typeface="Centaur" panose="02030504050205020304" pitchFamily="18" charset="0"/>
              </a:rPr>
              <a:t>) </a:t>
            </a:r>
            <a:r>
              <a:rPr lang="en-US" dirty="0">
                <a:latin typeface="Centaur" panose="02030504050205020304" pitchFamily="18" charset="0"/>
              </a:rPr>
              <a:t>– Hofmann, 1999</a:t>
            </a:r>
          </a:p>
          <a:p>
            <a:pPr marL="514350" indent="-514350">
              <a:buFont typeface="+mj-lt"/>
              <a:buAutoNum type="arabicPeriod"/>
            </a:pPr>
            <a:r>
              <a:rPr lang="en-US" sz="2400" dirty="0">
                <a:latin typeface="Centaur" panose="02030504050205020304" pitchFamily="18" charset="0"/>
              </a:rPr>
              <a:t>Latent Dirichlet Allocation (LDA) </a:t>
            </a:r>
            <a:r>
              <a:rPr lang="en-US" dirty="0">
                <a:latin typeface="Centaur" panose="02030504050205020304" pitchFamily="18" charset="0"/>
              </a:rPr>
              <a:t>– </a:t>
            </a:r>
            <a:r>
              <a:rPr lang="en-US" dirty="0" err="1">
                <a:latin typeface="Centaur" panose="02030504050205020304" pitchFamily="18" charset="0"/>
              </a:rPr>
              <a:t>Blei</a:t>
            </a:r>
            <a:r>
              <a:rPr lang="en-US" dirty="0">
                <a:latin typeface="Centaur" panose="02030504050205020304" pitchFamily="18" charset="0"/>
              </a:rPr>
              <a:t>, 2003</a:t>
            </a:r>
          </a:p>
          <a:p>
            <a:pPr marL="514350" indent="-514350">
              <a:buFont typeface="+mj-lt"/>
              <a:buAutoNum type="arabicPeriod"/>
            </a:pPr>
            <a:r>
              <a:rPr lang="en-US" sz="2400" dirty="0">
                <a:latin typeface="Centaur" panose="02030504050205020304" pitchFamily="18" charset="0"/>
              </a:rPr>
              <a:t>Hierarchical Latent Dirichlet Allocation (</a:t>
            </a:r>
            <a:r>
              <a:rPr lang="en-US" sz="2400" dirty="0" err="1">
                <a:latin typeface="Centaur" panose="02030504050205020304" pitchFamily="18" charset="0"/>
              </a:rPr>
              <a:t>hLDA</a:t>
            </a:r>
            <a:r>
              <a:rPr lang="en-US" sz="2400" dirty="0">
                <a:latin typeface="Centaur" panose="02030504050205020304" pitchFamily="18" charset="0"/>
              </a:rPr>
              <a:t>) </a:t>
            </a:r>
            <a:r>
              <a:rPr lang="en-US" dirty="0">
                <a:latin typeface="Centaur" panose="02030504050205020304" pitchFamily="18" charset="0"/>
              </a:rPr>
              <a:t>– </a:t>
            </a:r>
            <a:r>
              <a:rPr lang="en-US" dirty="0" err="1">
                <a:latin typeface="Centaur" panose="02030504050205020304" pitchFamily="18" charset="0"/>
              </a:rPr>
              <a:t>Teh</a:t>
            </a:r>
            <a:r>
              <a:rPr lang="en-US" dirty="0">
                <a:latin typeface="Centaur" panose="02030504050205020304" pitchFamily="18" charset="0"/>
              </a:rPr>
              <a:t>, 2005</a:t>
            </a:r>
          </a:p>
          <a:p>
            <a:pPr marL="514350" indent="-514350">
              <a:buFont typeface="+mj-lt"/>
              <a:buAutoNum type="arabicPeriod"/>
            </a:pPr>
            <a:endParaRPr lang="en-US" sz="2000" dirty="0">
              <a:latin typeface="Centaur" panose="02030504050205020304" pitchFamily="18" charset="0"/>
            </a:endParaRPr>
          </a:p>
        </p:txBody>
      </p:sp>
    </p:spTree>
    <p:extLst>
      <p:ext uri="{BB962C8B-B14F-4D97-AF65-F5344CB8AC3E}">
        <p14:creationId xmlns:p14="http://schemas.microsoft.com/office/powerpoint/2010/main" val="2626047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tion Group 1 | EUSALP">
            <a:extLst>
              <a:ext uri="{FF2B5EF4-FFF2-40B4-BE49-F238E27FC236}">
                <a16:creationId xmlns:a16="http://schemas.microsoft.com/office/drawing/2014/main" id="{8E376F75-97EE-44BB-BF61-3744AE03A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598" y="1080275"/>
            <a:ext cx="5145448" cy="4697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3D0628-F542-43E6-AD84-444D12C4884C}"/>
              </a:ext>
            </a:extLst>
          </p:cNvPr>
          <p:cNvSpPr txBox="1"/>
          <p:nvPr/>
        </p:nvSpPr>
        <p:spPr>
          <a:xfrm>
            <a:off x="7103695" y="489734"/>
            <a:ext cx="4012707"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rPr>
              <a:t>Outline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rPr>
              <a:t>Jargons Clarification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prstClr val="black"/>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rPr>
              <a:t>Clustering Task &amp; Generative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600" normalizeH="0" baseline="0" noProof="0" dirty="0">
              <a:ln>
                <a:noFill/>
              </a:ln>
              <a:solidFill>
                <a:schemeClr val="bg1">
                  <a:lumMod val="75000"/>
                </a:schemeClr>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600" normalizeH="0" baseline="0" noProof="0" dirty="0">
                <a:ln>
                  <a:noFill/>
                </a:ln>
                <a:solidFill>
                  <a:srgbClr val="C00000"/>
                </a:solidFill>
                <a:effectLst/>
                <a:uLnTx/>
                <a:uFillTx/>
                <a:latin typeface="Bebas Neue" panose="020B0606020202050201" pitchFamily="34" charset="0"/>
                <a:ea typeface="Lato Black" panose="020F0502020204030203" pitchFamily="34" charset="0"/>
                <a:cs typeface="Lato Black" panose="020F0502020204030203" pitchFamily="34" charset="0"/>
              </a:rPr>
              <a:t>Dimensionality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600" normalizeH="0" baseline="0" noProof="0" dirty="0">
              <a:ln>
                <a:noFill/>
              </a:ln>
              <a:solidFill>
                <a:srgbClr val="C00000"/>
              </a:solidFill>
              <a:effectLst/>
              <a:uLnTx/>
              <a:uFillTx/>
              <a:latin typeface="Bebas Neue" panose="020B0606020202050201" pitchFamily="34" charset="0"/>
              <a:ea typeface="Lato Black" panose="020F0502020204030203" pitchFamily="34" charset="0"/>
              <a:cs typeface="Lato Black" panose="020F0502020204030203" pitchFamily="34" charset="0"/>
            </a:endParaRPr>
          </a:p>
          <a:p>
            <a:pPr>
              <a:defRPr/>
            </a:pPr>
            <a:r>
              <a:rPr lang="en-US" altLang="zh-CN" sz="2800" spc="600" dirty="0">
                <a:solidFill>
                  <a:schemeClr val="bg1">
                    <a:lumMod val="75000"/>
                  </a:schemeClr>
                </a:solidFill>
                <a:latin typeface="Bebas Neue" panose="020B0606020202050201" pitchFamily="34" charset="0"/>
                <a:ea typeface="Lato Black" panose="020F0502020204030203" pitchFamily="34" charset="0"/>
                <a:cs typeface="Lato Black" panose="020F0502020204030203" pitchFamily="34" charset="0"/>
              </a:rPr>
              <a:t>Structural Modelling</a:t>
            </a:r>
            <a:endParaRPr lang="en-US" altLang="zh-CN" sz="2800" spc="600" dirty="0">
              <a:solidFill>
                <a:srgbClr val="C00000"/>
              </a:solidFill>
              <a:latin typeface="Bebas Neue" panose="020B0606020202050201"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664626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90634B9-47B2-4F79-AF7F-CBA127069A30}"/>
              </a:ext>
            </a:extLst>
          </p:cNvPr>
          <p:cNvCxnSpPr>
            <a:cxnSpLocks/>
            <a:stCxn id="10" idx="4"/>
          </p:cNvCxnSpPr>
          <p:nvPr/>
        </p:nvCxnSpPr>
        <p:spPr>
          <a:xfrm>
            <a:off x="2632016" y="2525454"/>
            <a:ext cx="10886" cy="43325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CEE7EBD-3C66-47A0-9E58-4DC202D4BC8C}"/>
              </a:ext>
            </a:extLst>
          </p:cNvPr>
          <p:cNvGrpSpPr/>
          <p:nvPr/>
        </p:nvGrpSpPr>
        <p:grpSpPr>
          <a:xfrm>
            <a:off x="2911948" y="1471614"/>
            <a:ext cx="6427433" cy="2073608"/>
            <a:chOff x="3367684" y="1471614"/>
            <a:chExt cx="5274199" cy="2073608"/>
          </a:xfrm>
        </p:grpSpPr>
        <p:sp>
          <p:nvSpPr>
            <p:cNvPr id="3" name="TextBox 2">
              <a:extLst>
                <a:ext uri="{FF2B5EF4-FFF2-40B4-BE49-F238E27FC236}">
                  <a16:creationId xmlns:a16="http://schemas.microsoft.com/office/drawing/2014/main" id="{D0680014-6C4C-418E-A4A7-90FEAAD22026}"/>
                </a:ext>
              </a:extLst>
            </p:cNvPr>
            <p:cNvSpPr txBox="1"/>
            <p:nvPr/>
          </p:nvSpPr>
          <p:spPr>
            <a:xfrm>
              <a:off x="3367684" y="2898891"/>
              <a:ext cx="527419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Jargons Clarification</a:t>
              </a:r>
            </a:p>
          </p:txBody>
        </p:sp>
        <p:sp>
          <p:nvSpPr>
            <p:cNvPr id="8" name="TextBox 7">
              <a:extLst>
                <a:ext uri="{FF2B5EF4-FFF2-40B4-BE49-F238E27FC236}">
                  <a16:creationId xmlns:a16="http://schemas.microsoft.com/office/drawing/2014/main" id="{6634F048-732C-4A5E-8100-838CD005468A}"/>
                </a:ext>
              </a:extLst>
            </p:cNvPr>
            <p:cNvSpPr txBox="1"/>
            <p:nvPr/>
          </p:nvSpPr>
          <p:spPr bwMode="auto">
            <a:xfrm>
              <a:off x="6284685" y="1471614"/>
              <a:ext cx="184731"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grpSp>
      <p:sp>
        <p:nvSpPr>
          <p:cNvPr id="10" name="Oval 9">
            <a:extLst>
              <a:ext uri="{FF2B5EF4-FFF2-40B4-BE49-F238E27FC236}">
                <a16:creationId xmlns:a16="http://schemas.microsoft.com/office/drawing/2014/main" id="{3640786A-B4B9-47C7-AA3E-1570E1EB9D17}"/>
              </a:ext>
            </a:extLst>
          </p:cNvPr>
          <p:cNvSpPr/>
          <p:nvPr/>
        </p:nvSpPr>
        <p:spPr>
          <a:xfrm>
            <a:off x="1833299" y="928021"/>
            <a:ext cx="1597433" cy="159743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p:txBody>
      </p:sp>
      <p:sp>
        <p:nvSpPr>
          <p:cNvPr id="12" name="Oval 11">
            <a:extLst>
              <a:ext uri="{FF2B5EF4-FFF2-40B4-BE49-F238E27FC236}">
                <a16:creationId xmlns:a16="http://schemas.microsoft.com/office/drawing/2014/main" id="{0587C4F9-B72D-4A78-B2D6-7292D5202FE9}"/>
              </a:ext>
            </a:extLst>
          </p:cNvPr>
          <p:cNvSpPr/>
          <p:nvPr/>
        </p:nvSpPr>
        <p:spPr>
          <a:xfrm>
            <a:off x="2502936" y="3079158"/>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mn-ea"/>
              <a:cs typeface="+mn-cs"/>
            </a:endParaRPr>
          </a:p>
        </p:txBody>
      </p:sp>
      <p:sp>
        <p:nvSpPr>
          <p:cNvPr id="18" name="TextBox 17">
            <a:extLst>
              <a:ext uri="{FF2B5EF4-FFF2-40B4-BE49-F238E27FC236}">
                <a16:creationId xmlns:a16="http://schemas.microsoft.com/office/drawing/2014/main" id="{C05EFCB4-E29C-48E5-859C-E4F1A50955C2}"/>
              </a:ext>
            </a:extLst>
          </p:cNvPr>
          <p:cNvSpPr txBox="1"/>
          <p:nvPr/>
        </p:nvSpPr>
        <p:spPr>
          <a:xfrm>
            <a:off x="3049922" y="3783577"/>
            <a:ext cx="7283938" cy="304698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Unsupervised Learning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Clustering Task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en-US" sz="2400" dirty="0">
                <a:solidFill>
                  <a:schemeClr val="bg1">
                    <a:lumMod val="75000"/>
                  </a:schemeClr>
                </a:solidFill>
                <a:ea typeface="等线" panose="02010600030101010101" pitchFamily="2" charset="-122"/>
              </a:rPr>
              <a:t>Discriminative Model &amp; Generative Model</a:t>
            </a:r>
            <a:endParaRPr lang="en-US" sz="2400" dirty="0">
              <a:solidFill>
                <a:schemeClr val="bg1">
                  <a:lumMod val="75000"/>
                </a:schemeClr>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endParaRPr>
          </a:p>
          <a:p>
            <a:pPr marL="342900" lvl="0" indent="-342900">
              <a:buFont typeface="Arial" panose="020B0604020202020204" pitchFamily="34" charset="0"/>
              <a:buChar char="•"/>
              <a:defRPr/>
            </a:pPr>
            <a:r>
              <a:rPr lang="en-US" sz="2400" dirty="0">
                <a:solidFill>
                  <a:schemeClr val="bg1">
                    <a:lumMod val="75000"/>
                  </a:schemeClr>
                </a:solidFill>
                <a:ea typeface="等线" panose="02010600030101010101" pitchFamily="2" charset="-122"/>
              </a:rPr>
              <a:t>Dimensionality Reduction &amp; Manifold </a:t>
            </a:r>
            <a:r>
              <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rPr>
              <a:t>Learning</a:t>
            </a: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E4AC126-19D9-46E9-8533-44BFC5C87ED7}"/>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4052" r="3847" b="29887"/>
          <a:stretch/>
        </p:blipFill>
        <p:spPr bwMode="auto">
          <a:xfrm>
            <a:off x="2100218" y="1239866"/>
            <a:ext cx="1085368" cy="97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751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Dimensionality Reduction</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2" y="2818627"/>
            <a:ext cx="8474843" cy="378565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effectLst/>
                <a:uLnTx/>
                <a:uFillTx/>
                <a:latin typeface="Calibri" panose="020F0502020204030204"/>
                <a:ea typeface="等线" panose="02010600030101010101" pitchFamily="2" charset="-122"/>
                <a:cs typeface="+mn-cs"/>
              </a:rPr>
              <a:t>Curse of Dimensionality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rgbClr val="C00000"/>
              </a:solidFill>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Principal Component Analysis (PCA) &amp; Autoencoder (AE)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Variational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Autoencoder </a:t>
            </a:r>
            <a:r>
              <a:rPr lang="en-US" sz="2400" dirty="0">
                <a:solidFill>
                  <a:prstClr val="black"/>
                </a:solidFill>
                <a:latin typeface="Calibri" panose="020F0502020204030204"/>
              </a:rPr>
              <a:t>(VAE, which is a Generative Model)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buFont typeface="Arial" panose="020B0604020202020204" pitchFamily="34" charset="0"/>
              <a:buChar char="•"/>
              <a:defRPr/>
            </a:pPr>
            <a:r>
              <a:rPr lang="en-US" altLang="zh-CN" sz="2400" dirty="0">
                <a:solidFill>
                  <a:srgbClr val="C00000"/>
                </a:solidFill>
              </a:rPr>
              <a:t>Generative Adversarial Networks (GANs)</a:t>
            </a:r>
            <a:endParaRPr kumimoji="0" lang="en-US" sz="2400" b="0" i="0" u="none" strike="noStrike" kern="1200" cap="none" spc="0" normalizeH="0" baseline="0" noProof="0" dirty="0">
              <a:ln>
                <a:noFill/>
              </a:ln>
              <a:solidFill>
                <a:srgbClr val="C00000"/>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latin typeface="Calibri" panose="020F0502020204030204"/>
                <a:ea typeface="等线" panose="02010600030101010101" pitchFamily="2" charset="-122"/>
              </a:rPr>
              <a:t>Manifold Learning (t-SNE)</a:t>
            </a:r>
            <a:endParaRPr kumimoji="0" lang="en-US" altLang="zh-CN" sz="2400" b="0" i="0" u="none" strike="noStrike" kern="1200" cap="none" spc="0" normalizeH="0" baseline="0" noProof="0" dirty="0">
              <a:ln>
                <a:noFill/>
              </a:ln>
              <a:effectLst/>
              <a:uLnTx/>
              <a:uFillTx/>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rgbClr val="C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8789784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Dimensionality Reduction</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2" y="2818627"/>
            <a:ext cx="8474843" cy="378565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Curse of Dimensionality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rgbClr val="C00000"/>
              </a:solidFill>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Principal Component Analysis (PCA) &amp; Autoencoder (AE)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rPr>
              <a:t>Variational </a:t>
            </a:r>
            <a:r>
              <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rPr>
              <a:t>Autoencoder </a:t>
            </a:r>
            <a:r>
              <a:rPr lang="en-US" sz="2400" dirty="0">
                <a:solidFill>
                  <a:schemeClr val="bg1">
                    <a:lumMod val="75000"/>
                  </a:schemeClr>
                </a:solidFill>
                <a:latin typeface="Calibri" panose="020F0502020204030204"/>
              </a:rPr>
              <a:t>(VAE, which is a Generative Model)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a:p>
            <a:pPr marL="342900" indent="-342900">
              <a:buFont typeface="Arial" panose="020B0604020202020204" pitchFamily="34" charset="0"/>
              <a:buChar char="•"/>
              <a:defRPr/>
            </a:pPr>
            <a:r>
              <a:rPr lang="en-US" altLang="zh-CN" sz="2400" dirty="0">
                <a:solidFill>
                  <a:schemeClr val="bg1">
                    <a:lumMod val="75000"/>
                  </a:schemeClr>
                </a:solidFill>
              </a:rPr>
              <a:t>Generative Adversarial Networks (GANs)</a:t>
            </a: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chemeClr val="bg1">
                    <a:lumMod val="75000"/>
                  </a:schemeClr>
                </a:solidFill>
                <a:latin typeface="Calibri" panose="020F0502020204030204"/>
                <a:ea typeface="等线" panose="02010600030101010101" pitchFamily="2" charset="-122"/>
              </a:rPr>
              <a:t>Manifold Learning (t-SNE)</a:t>
            </a: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rgbClr val="C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958037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A9E2998-F578-4F5D-BB00-892352B57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1163" y="2473496"/>
            <a:ext cx="7729673" cy="2693308"/>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B16D0647-4182-44D5-9B04-27D9EC908092}"/>
              </a:ext>
            </a:extLst>
          </p:cNvPr>
          <p:cNvSpPr txBox="1">
            <a:spLocks/>
          </p:cNvSpPr>
          <p:nvPr/>
        </p:nvSpPr>
        <p:spPr>
          <a:xfrm>
            <a:off x="928015" y="988876"/>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Sparse Samples in High Dimensional Space</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227265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302D6993-1036-462E-907F-145AC5DEDE32}"/>
              </a:ext>
            </a:extLst>
          </p:cNvPr>
          <p:cNvSpPr txBox="1">
            <a:spLocks/>
          </p:cNvSpPr>
          <p:nvPr/>
        </p:nvSpPr>
        <p:spPr>
          <a:xfrm>
            <a:off x="928016" y="917854"/>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Failure of Distance function in High Dimensional Space</a:t>
            </a:r>
          </a:p>
        </p:txBody>
      </p:sp>
      <p:pic>
        <p:nvPicPr>
          <p:cNvPr id="5122" name="Picture 2" descr="Data Wow blog – The Curse of Dimensionality – Data Science Consultant  Thailand | Data Wow in Bangkok">
            <a:extLst>
              <a:ext uri="{FF2B5EF4-FFF2-40B4-BE49-F238E27FC236}">
                <a16:creationId xmlns:a16="http://schemas.microsoft.com/office/drawing/2014/main" id="{0769C8FD-3C77-4A15-ADA9-B9BEDE5DD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078" y="4300048"/>
            <a:ext cx="3304099" cy="16296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20EFD0-499C-4641-B391-55F0C39BDC2D}"/>
                  </a:ext>
                </a:extLst>
              </p:cNvPr>
              <p:cNvSpPr txBox="1"/>
              <p:nvPr/>
            </p:nvSpPr>
            <p:spPr>
              <a:xfrm>
                <a:off x="1210303" y="1999581"/>
                <a:ext cx="4885696" cy="3594446"/>
              </a:xfrm>
              <a:prstGeom prst="rect">
                <a:avLst/>
              </a:prstGeom>
              <a:noFill/>
            </p:spPr>
            <p:txBody>
              <a:bodyPr wrap="none" lIns="0" tIns="0" rIns="0" bIns="0" rtlCol="0">
                <a:spAutoFit/>
              </a:bodyPr>
              <a:lstStyle/>
              <a:p>
                <a14:m>
                  <m:oMath xmlns:m="http://schemas.openxmlformats.org/officeDocument/2006/math">
                    <m:r>
                      <a:rPr lang="en-US" altLang="zh-CN" sz="2400" b="0" i="1" smtClean="0">
                        <a:latin typeface="Cambria Math" panose="02040503050406030204" pitchFamily="18" charset="0"/>
                      </a:rPr>
                      <m:t>𝑉𝑜𝑙𝑢𝑚𝑒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𝑜𝑓</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𝑆𝑝h𝑒𝑟𝑒</m:t>
                    </m:r>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4</m:t>
                        </m:r>
                      </m:num>
                      <m:den>
                        <m:r>
                          <a:rPr lang="en-US" altLang="zh-CN" sz="2400" b="0" i="1" smtClean="0">
                            <a:latin typeface="Cambria Math" panose="02040503050406030204" pitchFamily="18" charset="0"/>
                          </a:rPr>
                          <m:t>3</m:t>
                        </m:r>
                      </m:den>
                    </m:f>
                    <m:r>
                      <a:rPr lang="en-US" altLang="zh-CN" sz="2400" b="0" i="1" smtClean="0">
                        <a:latin typeface="Cambria Math" panose="02040503050406030204" pitchFamily="18" charset="0"/>
                      </a:rPr>
                      <m:t> </m:t>
                    </m:r>
                    <m:r>
                      <a:rPr lang="zh-CN" altLang="en-US" sz="2400" b="0" i="1" smtClean="0">
                        <a:latin typeface="Cambria Math" panose="02040503050406030204" pitchFamily="18" charset="0"/>
                      </a:rPr>
                      <m:t>𝜋</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3</m:t>
                            </m:r>
                          </m:sup>
                        </m:sSup>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𝜋</m:t>
                            </m:r>
                          </m:e>
                          <m:sup>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2</m:t>
                                </m:r>
                              </m:den>
                            </m:f>
                          </m:sup>
                        </m:sSup>
                      </m:num>
                      <m:den>
                        <m:r>
                          <a:rPr lang="en-US" altLang="zh-CN" sz="2400" b="0" i="1" smtClean="0">
                            <a:latin typeface="Cambria Math" panose="02040503050406030204" pitchFamily="18" charset="0"/>
                          </a:rPr>
                          <m:t>3</m:t>
                        </m:r>
                        <m:r>
                          <m:rPr>
                            <m:sty m:val="p"/>
                          </m:rPr>
                          <a:rPr lang="el-GR" altLang="zh-CN" sz="2400" b="0" i="1" smtClean="0">
                            <a:latin typeface="Cambria Math" panose="02040503050406030204" pitchFamily="18" charset="0"/>
                            <a:ea typeface="Cambria Math" panose="02040503050406030204" pitchFamily="18" charset="0"/>
                          </a:rPr>
                          <m:t>Γ</m:t>
                        </m:r>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3</m:t>
                            </m:r>
                          </m:num>
                          <m:den>
                            <m:r>
                              <a:rPr lang="en-US" altLang="zh-CN" sz="2400" b="0" i="1" smtClean="0">
                                <a:latin typeface="Cambria Math" panose="02040503050406030204" pitchFamily="18" charset="0"/>
                                <a:ea typeface="Cambria Math" panose="02040503050406030204" pitchFamily="18" charset="0"/>
                              </a:rPr>
                              <m:t>2</m:t>
                            </m:r>
                          </m:den>
                        </m:f>
                        <m:r>
                          <a:rPr lang="en-US" altLang="zh-CN" sz="2400" b="0" i="1" smtClean="0">
                            <a:latin typeface="Cambria Math" panose="02040503050406030204" pitchFamily="18" charset="0"/>
                            <a:ea typeface="Cambria Math" panose="02040503050406030204" pitchFamily="18" charset="0"/>
                          </a:rPr>
                          <m:t>)</m:t>
                        </m:r>
                      </m:den>
                    </m:f>
                  </m:oMath>
                </a14:m>
                <a:r>
                  <a:rPr lang="en-US" altLang="zh-CN" sz="2400" dirty="0"/>
                  <a:t> </a:t>
                </a:r>
              </a:p>
              <a:p>
                <a:r>
                  <a:rPr lang="en-US" altLang="zh-CN" sz="2400" dirty="0"/>
                  <a:t> </a:t>
                </a:r>
              </a:p>
              <a:p>
                <a14:m>
                  <m:oMath xmlns:m="http://schemas.openxmlformats.org/officeDocument/2006/math">
                    <m:r>
                      <a:rPr lang="en-US" sz="2400" b="0" i="1" smtClean="0">
                        <a:latin typeface="Cambria Math" panose="02040503050406030204" pitchFamily="18" charset="0"/>
                      </a:rPr>
                      <m:t>𝑉𝑜𝑙𝑢𝑚𝑒</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𝐻𝑦𝑝𝑒𝑟𝑠𝑝h𝑒𝑟𝑒</m:t>
                    </m:r>
                    <m:r>
                      <a:rPr lang="en-US" sz="2400" b="0" i="1" smtClean="0">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𝑟</m:t>
                            </m:r>
                          </m:e>
                          <m:sup>
                            <m:r>
                              <a:rPr lang="en-US" altLang="zh-CN" sz="2400" b="0" i="1" smtClean="0">
                                <a:latin typeface="Cambria Math" panose="02040503050406030204" pitchFamily="18" charset="0"/>
                              </a:rPr>
                              <m:t>𝑁</m:t>
                            </m:r>
                          </m:sup>
                        </m:sSup>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𝜋</m:t>
                            </m:r>
                          </m:e>
                          <m:sup>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𝑁</m:t>
                                </m:r>
                              </m:num>
                              <m:den>
                                <m:r>
                                  <a:rPr lang="en-US" altLang="zh-CN" sz="2400" i="1">
                                    <a:latin typeface="Cambria Math" panose="02040503050406030204" pitchFamily="18" charset="0"/>
                                  </a:rPr>
                                  <m:t>2</m:t>
                                </m:r>
                              </m:den>
                            </m:f>
                          </m:sup>
                        </m:sSup>
                      </m:num>
                      <m:den>
                        <m:r>
                          <a:rPr lang="en-US" altLang="zh-CN" sz="2400" b="0" i="1" smtClean="0">
                            <a:latin typeface="Cambria Math" panose="02040503050406030204" pitchFamily="18" charset="0"/>
                          </a:rPr>
                          <m:t>𝑁</m:t>
                        </m:r>
                        <m:r>
                          <m:rPr>
                            <m:sty m:val="p"/>
                          </m:rPr>
                          <a:rPr lang="el-GR" altLang="zh-CN" sz="2400" i="1">
                            <a:latin typeface="Cambria Math" panose="02040503050406030204" pitchFamily="18" charset="0"/>
                            <a:ea typeface="Cambria Math" panose="02040503050406030204" pitchFamily="18" charset="0"/>
                          </a:rPr>
                          <m:t>Γ</m:t>
                        </m:r>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𝑁</m:t>
                            </m:r>
                          </m:num>
                          <m:den>
                            <m:r>
                              <a:rPr lang="en-US" altLang="zh-CN" sz="2400" i="1">
                                <a:latin typeface="Cambria Math" panose="02040503050406030204" pitchFamily="18" charset="0"/>
                                <a:ea typeface="Cambria Math" panose="02040503050406030204" pitchFamily="18" charset="0"/>
                              </a:rPr>
                              <m:t>2</m:t>
                            </m:r>
                          </m:den>
                        </m:f>
                        <m:r>
                          <a:rPr lang="en-US" altLang="zh-CN" sz="2400" i="1">
                            <a:latin typeface="Cambria Math" panose="02040503050406030204" pitchFamily="18" charset="0"/>
                            <a:ea typeface="Cambria Math" panose="02040503050406030204" pitchFamily="18" charset="0"/>
                          </a:rPr>
                          <m:t>)</m:t>
                        </m:r>
                      </m:den>
                    </m:f>
                  </m:oMath>
                </a14:m>
                <a:r>
                  <a:rPr lang="en-US" altLang="zh-CN" sz="2400" dirty="0"/>
                  <a:t>, </a:t>
                </a:r>
              </a:p>
              <a:p>
                <a:endParaRPr lang="en-US" altLang="zh-CN" sz="2400" dirty="0"/>
              </a:p>
              <a:p>
                <a:r>
                  <a:rPr lang="en-US" altLang="zh-CN" sz="2400" dirty="0">
                    <a:latin typeface="Centaur" panose="02030504050205020304" pitchFamily="18" charset="0"/>
                  </a:rPr>
                  <a:t>Where: </a:t>
                </a:r>
              </a:p>
              <a:p>
                <a:r>
                  <a:rPr lang="en-US" altLang="zh-CN" sz="2400" dirty="0">
                    <a:latin typeface="Centaur" panose="02030504050205020304" pitchFamily="18" charset="0"/>
                  </a:rPr>
                  <a:t>N = Dimensionality, </a:t>
                </a:r>
                <a:endParaRPr lang="en-US" altLang="zh-CN" sz="2400" i="1" dirty="0">
                  <a:latin typeface="Centaur" panose="02030504050205020304" pitchFamily="18" charset="0"/>
                  <a:ea typeface="Cambria Math" panose="02040503050406030204" pitchFamily="18" charset="0"/>
                </a:endParaRPr>
              </a:p>
              <a:p>
                <a14:m>
                  <m:oMath xmlns:m="http://schemas.openxmlformats.org/officeDocument/2006/math">
                    <m:r>
                      <m:rPr>
                        <m:sty m:val="p"/>
                      </m:rPr>
                      <a:rPr lang="el-GR" altLang="zh-CN" sz="2400" i="1">
                        <a:latin typeface="Cambria Math" panose="02040503050406030204" pitchFamily="18" charset="0"/>
                        <a:ea typeface="Cambria Math" panose="02040503050406030204" pitchFamily="18" charset="0"/>
                      </a:rPr>
                      <m:t>Γ</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r>
                      <a:rPr lang="en-US" altLang="zh-CN" sz="2400" b="0" i="0" smtClean="0">
                        <a:latin typeface="Cambria Math" panose="02040503050406030204" pitchFamily="18" charset="0"/>
                        <a:ea typeface="Cambria Math" panose="02040503050406030204" pitchFamily="18" charset="0"/>
                      </a:rPr>
                      <m:t>)</m:t>
                    </m:r>
                  </m:oMath>
                </a14:m>
                <a:r>
                  <a:rPr lang="en-US" altLang="zh-CN" sz="2400" dirty="0">
                    <a:latin typeface="Centaur" panose="02030504050205020304" pitchFamily="18" charset="0"/>
                  </a:rPr>
                  <a:t> is a Gamma function </a:t>
                </a:r>
                <a:endParaRPr lang="en-US" sz="2400" dirty="0">
                  <a:latin typeface="Centaur" panose="02030504050205020304" pitchFamily="18" charset="0"/>
                </a:endParaRPr>
              </a:p>
            </p:txBody>
          </p:sp>
        </mc:Choice>
        <mc:Fallback xmlns="">
          <p:sp>
            <p:nvSpPr>
              <p:cNvPr id="5" name="TextBox 4">
                <a:extLst>
                  <a:ext uri="{FF2B5EF4-FFF2-40B4-BE49-F238E27FC236}">
                    <a16:creationId xmlns:a16="http://schemas.microsoft.com/office/drawing/2014/main" id="{E020EFD0-499C-4641-B391-55F0C39BDC2D}"/>
                  </a:ext>
                </a:extLst>
              </p:cNvPr>
              <p:cNvSpPr txBox="1">
                <a:spLocks noRot="1" noChangeAspect="1" noMove="1" noResize="1" noEditPoints="1" noAdjustHandles="1" noChangeArrowheads="1" noChangeShapeType="1" noTextEdit="1"/>
              </p:cNvSpPr>
              <p:nvPr/>
            </p:nvSpPr>
            <p:spPr>
              <a:xfrm>
                <a:off x="1210303" y="1999581"/>
                <a:ext cx="4885696" cy="3594446"/>
              </a:xfrm>
              <a:prstGeom prst="rect">
                <a:avLst/>
              </a:prstGeom>
              <a:blipFill>
                <a:blip r:embed="rId3"/>
                <a:stretch>
                  <a:fillRect l="-3870" b="-4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684B662-4B5C-4B87-9BF0-A70F2645ABBA}"/>
                  </a:ext>
                </a:extLst>
              </p:cNvPr>
              <p:cNvSpPr/>
              <p:nvPr/>
            </p:nvSpPr>
            <p:spPr>
              <a:xfrm>
                <a:off x="6536477" y="2361016"/>
                <a:ext cx="4520981" cy="190052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sz="2400" i="1" smtClean="0">
                          <a:latin typeface="Cambria Math" panose="02040503050406030204" pitchFamily="18" charset="0"/>
                        </a:rPr>
                        <m:t>𝑉𝑜𝑙𝑢𝑚𝑒</m:t>
                      </m:r>
                      <m:r>
                        <a:rPr lang="en-US" altLang="zh-CN" sz="2400" i="1" smtClean="0">
                          <a:latin typeface="Cambria Math" panose="02040503050406030204" pitchFamily="18" charset="0"/>
                        </a:rPr>
                        <m:t> </m:t>
                      </m:r>
                      <m:r>
                        <a:rPr lang="en-US" altLang="zh-CN" sz="2400" i="1" smtClean="0">
                          <a:latin typeface="Cambria Math" panose="02040503050406030204" pitchFamily="18" charset="0"/>
                        </a:rPr>
                        <m:t>𝑜𝑓</m:t>
                      </m:r>
                      <m:r>
                        <a:rPr lang="en-US" altLang="zh-CN" sz="2400" i="1" smtClean="0">
                          <a:latin typeface="Cambria Math" panose="02040503050406030204" pitchFamily="18" charset="0"/>
                        </a:rPr>
                        <m:t> </m:t>
                      </m:r>
                      <m:r>
                        <a:rPr lang="en-US" altLang="zh-CN" sz="2400" b="0" i="1" smtClean="0">
                          <a:latin typeface="Cambria Math" panose="02040503050406030204" pitchFamily="18" charset="0"/>
                        </a:rPr>
                        <m:t>𝐶𝑢𝑏𝑒</m:t>
                      </m:r>
                      <m:r>
                        <a:rPr lang="en-US" altLang="zh-CN" sz="2400" i="1">
                          <a:latin typeface="Cambria Math" panose="02040503050406030204" pitchFamily="18" charset="0"/>
                        </a:rPr>
                        <m:t>=</m:t>
                      </m:r>
                      <m:r>
                        <a:rPr lang="en-US" altLang="zh-CN" sz="2400" b="0" i="1" smtClean="0">
                          <a:latin typeface="Cambria Math" panose="02040503050406030204" pitchFamily="18" charset="0"/>
                        </a:rPr>
                        <m:t> </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3</m:t>
                          </m:r>
                        </m:sup>
                      </m:sSup>
                    </m:oMath>
                  </m:oMathPara>
                </a14:m>
                <a:endParaRPr lang="en-US" altLang="zh-CN" sz="2400" b="0" i="1" dirty="0">
                  <a:latin typeface="Cambria Math" panose="02040503050406030204" pitchFamily="18" charset="0"/>
                </a:endParaRPr>
              </a:p>
              <a:p>
                <a:pPr>
                  <a:lnSpc>
                    <a:spcPts val="3300"/>
                  </a:lnSpc>
                </a:pPr>
                <a:endParaRPr lang="en-US" altLang="zh-CN" sz="2400" i="1" dirty="0">
                  <a:latin typeface="Cambria Math" panose="02040503050406030204" pitchFamily="18" charset="0"/>
                </a:endParaRPr>
              </a:p>
              <a:p>
                <a:endParaRPr lang="en-US" altLang="zh-CN"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i="1">
                          <a:latin typeface="Cambria Math" panose="02040503050406030204" pitchFamily="18" charset="0"/>
                        </a:rPr>
                        <m:t>𝑉𝑜𝑙𝑢𝑚𝑒</m:t>
                      </m:r>
                      <m:r>
                        <a:rPr lang="en-US" altLang="zh-CN" sz="2400" i="1">
                          <a:latin typeface="Cambria Math" panose="02040503050406030204" pitchFamily="18" charset="0"/>
                        </a:rPr>
                        <m:t> </m:t>
                      </m:r>
                      <m:r>
                        <a:rPr lang="en-US" altLang="zh-CN" sz="2400" i="1">
                          <a:latin typeface="Cambria Math" panose="02040503050406030204" pitchFamily="18" charset="0"/>
                        </a:rPr>
                        <m:t>𝑜𝑓</m:t>
                      </m:r>
                      <m:r>
                        <a:rPr lang="en-US" altLang="zh-CN" sz="2400" i="1">
                          <a:latin typeface="Cambria Math" panose="02040503050406030204" pitchFamily="18" charset="0"/>
                        </a:rPr>
                        <m:t> </m:t>
                      </m:r>
                      <m:r>
                        <a:rPr lang="en-US" altLang="zh-CN" sz="2400" b="0" i="1" smtClean="0">
                          <a:latin typeface="Cambria Math" panose="02040503050406030204" pitchFamily="18" charset="0"/>
                        </a:rPr>
                        <m:t>𝐻𝑦𝑝𝑒𝑟𝑐</m:t>
                      </m:r>
                      <m:r>
                        <a:rPr lang="en-US" altLang="zh-CN" sz="2400" i="1">
                          <a:latin typeface="Cambria Math" panose="02040503050406030204" pitchFamily="18" charset="0"/>
                        </a:rPr>
                        <m:t>𝑢𝑏𝑒</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r>
                            <a:rPr lang="en-US" altLang="zh-CN" sz="2400" i="1">
                              <a:latin typeface="Cambria Math" panose="02040503050406030204" pitchFamily="18" charset="0"/>
                            </a:rPr>
                            <m:t>𝑟</m:t>
                          </m:r>
                          <m:r>
                            <a:rPr lang="en-US" altLang="zh-CN" sz="2400" i="1">
                              <a:latin typeface="Cambria Math" panose="02040503050406030204" pitchFamily="18" charset="0"/>
                            </a:rPr>
                            <m:t>)</m:t>
                          </m:r>
                        </m:e>
                        <m:sup>
                          <m:r>
                            <a:rPr lang="en-US" altLang="zh-CN" sz="2400" b="0" i="1" smtClean="0">
                              <a:latin typeface="Cambria Math" panose="02040503050406030204" pitchFamily="18" charset="0"/>
                            </a:rPr>
                            <m:t>𝑁</m:t>
                          </m:r>
                        </m:sup>
                      </m:sSup>
                    </m:oMath>
                  </m:oMathPara>
                </a14:m>
                <a:endParaRPr lang="en-US" altLang="zh-CN" sz="2400" dirty="0"/>
              </a:p>
              <a:p>
                <a:endParaRPr lang="en-US" altLang="zh-CN" dirty="0"/>
              </a:p>
            </p:txBody>
          </p:sp>
        </mc:Choice>
        <mc:Fallback xmlns="">
          <p:sp>
            <p:nvSpPr>
              <p:cNvPr id="6" name="Rectangle 5">
                <a:extLst>
                  <a:ext uri="{FF2B5EF4-FFF2-40B4-BE49-F238E27FC236}">
                    <a16:creationId xmlns:a16="http://schemas.microsoft.com/office/drawing/2014/main" id="{4684B662-4B5C-4B87-9BF0-A70F2645ABBA}"/>
                  </a:ext>
                </a:extLst>
              </p:cNvPr>
              <p:cNvSpPr>
                <a:spLocks noRot="1" noChangeAspect="1" noMove="1" noResize="1" noEditPoints="1" noAdjustHandles="1" noChangeArrowheads="1" noChangeShapeType="1" noTextEdit="1"/>
              </p:cNvSpPr>
              <p:nvPr/>
            </p:nvSpPr>
            <p:spPr>
              <a:xfrm>
                <a:off x="6536477" y="2361016"/>
                <a:ext cx="4520981" cy="1900520"/>
              </a:xfrm>
              <a:prstGeom prst="rect">
                <a:avLst/>
              </a:prstGeom>
              <a:blipFill>
                <a:blip r:embed="rId4"/>
                <a:stretch>
                  <a:fillRect l="-404"/>
                </a:stretch>
              </a:blipFill>
            </p:spPr>
            <p:txBody>
              <a:bodyPr/>
              <a:lstStyle/>
              <a:p>
                <a:r>
                  <a:rPr lang="en-US">
                    <a:noFill/>
                  </a:rPr>
                  <a:t> </a:t>
                </a:r>
              </a:p>
            </p:txBody>
          </p:sp>
        </mc:Fallback>
      </mc:AlternateContent>
    </p:spTree>
    <p:extLst>
      <p:ext uri="{BB962C8B-B14F-4D97-AF65-F5344CB8AC3E}">
        <p14:creationId xmlns:p14="http://schemas.microsoft.com/office/powerpoint/2010/main" val="1150167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64E30CFA-1E3B-4861-9C8C-CB995F9D41F4}"/>
              </a:ext>
            </a:extLst>
          </p:cNvPr>
          <p:cNvSpPr txBox="1">
            <a:spLocks/>
          </p:cNvSpPr>
          <p:nvPr/>
        </p:nvSpPr>
        <p:spPr>
          <a:xfrm>
            <a:off x="928016" y="917854"/>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Gamma Function</a:t>
            </a:r>
          </a:p>
        </p:txBody>
      </p:sp>
      <p:pic>
        <p:nvPicPr>
          <p:cNvPr id="6152" name="Picture 8" descr="Gamma function - Simple English Wikipedia, the free encyclopedia">
            <a:extLst>
              <a:ext uri="{FF2B5EF4-FFF2-40B4-BE49-F238E27FC236}">
                <a16:creationId xmlns:a16="http://schemas.microsoft.com/office/drawing/2014/main" id="{7BBD4804-02BF-4543-BAC2-BFC87484A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49" y="1447800"/>
            <a:ext cx="59055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814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AC3457BC-CA46-4A94-BE7C-21475640D476}"/>
              </a:ext>
            </a:extLst>
          </p:cNvPr>
          <p:cNvSpPr txBox="1">
            <a:spLocks/>
          </p:cNvSpPr>
          <p:nvPr/>
        </p:nvSpPr>
        <p:spPr>
          <a:xfrm>
            <a:off x="928015" y="1116767"/>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Failure of Distance function in High Dimensional Space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CC590A-E2D9-41AB-B009-5FC90296995C}"/>
                  </a:ext>
                </a:extLst>
              </p:cNvPr>
              <p:cNvSpPr txBox="1"/>
              <p:nvPr/>
            </p:nvSpPr>
            <p:spPr>
              <a:xfrm>
                <a:off x="3114542" y="2042277"/>
                <a:ext cx="5962914" cy="3338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pt-BR" sz="2400" i="1" smtClean="0">
                              <a:latin typeface="Cambria Math" panose="02040503050406030204" pitchFamily="18" charset="0"/>
                            </a:rPr>
                          </m:ctrlPr>
                        </m:funcPr>
                        <m:fName>
                          <m:limLow>
                            <m:limLowPr>
                              <m:ctrlPr>
                                <a:rPr lang="pt-BR" sz="2400" i="1" smtClean="0">
                                  <a:latin typeface="Cambria Math" panose="02040503050406030204" pitchFamily="18" charset="0"/>
                                </a:rPr>
                              </m:ctrlPr>
                            </m:limLowPr>
                            <m:e>
                              <m:r>
                                <m:rPr>
                                  <m:sty m:val="p"/>
                                </m:rPr>
                                <a:rPr lang="pt-BR" sz="2400" i="0" smtClean="0">
                                  <a:latin typeface="Cambria Math" panose="02040503050406030204" pitchFamily="18" charset="0"/>
                                </a:rPr>
                                <m:t>lim</m:t>
                              </m:r>
                            </m:e>
                            <m:lim>
                              <m:r>
                                <a:rPr lang="en-US" sz="2400" b="0" i="1" smtClean="0">
                                  <a:latin typeface="Cambria Math" panose="02040503050406030204" pitchFamily="18" charset="0"/>
                                </a:rPr>
                                <m:t>𝑁</m:t>
                              </m:r>
                              <m:r>
                                <a:rPr lang="pt-BR" sz="2400" i="1" smtClean="0">
                                  <a:latin typeface="Cambria Math" panose="02040503050406030204" pitchFamily="18" charset="0"/>
                                </a:rPr>
                                <m:t>→∞</m:t>
                              </m:r>
                            </m:lim>
                          </m:limLow>
                        </m:fName>
                        <m:e>
                          <m:f>
                            <m:fPr>
                              <m:ctrlPr>
                                <a:rPr lang="pt-BR" sz="2400" i="1" smtClean="0">
                                  <a:latin typeface="Cambria Math" panose="02040503050406030204" pitchFamily="18" charset="0"/>
                                </a:rPr>
                              </m:ctrlPr>
                            </m:fPr>
                            <m:num>
                              <m:sSub>
                                <m:sSubPr>
                                  <m:ctrlPr>
                                    <a:rPr lang="pt-BR" sz="2400" i="1" smtClean="0">
                                      <a:latin typeface="Cambria Math" panose="02040503050406030204" pitchFamily="18" charset="0"/>
                                    </a:rPr>
                                  </m:ctrlPr>
                                </m:sSubPr>
                                <m:e>
                                  <m:r>
                                    <a:rPr lang="en-US" sz="2400" b="0" i="1" smtClean="0">
                                      <a:latin typeface="Cambria Math" panose="02040503050406030204" pitchFamily="18" charset="0"/>
                                    </a:rPr>
                                    <m:t>𝑉𝑜𝑙𝑢𝑚𝑒</m:t>
                                  </m:r>
                                </m:e>
                                <m:sub>
                                  <m:r>
                                    <a:rPr lang="en-US" sz="2400" b="0" i="1" smtClean="0">
                                      <a:latin typeface="Cambria Math" panose="02040503050406030204" pitchFamily="18" charset="0"/>
                                    </a:rPr>
                                    <m:t>h𝑦𝑝𝑒𝑟𝑠𝑝h𝑒𝑟𝑒</m:t>
                                  </m:r>
                                </m:sub>
                              </m:sSub>
                            </m:num>
                            <m:den>
                              <m:sSub>
                                <m:sSubPr>
                                  <m:ctrlPr>
                                    <a:rPr lang="pt-BR" sz="2400" i="1" smtClean="0">
                                      <a:latin typeface="Cambria Math" panose="02040503050406030204" pitchFamily="18" charset="0"/>
                                    </a:rPr>
                                  </m:ctrlPr>
                                </m:sSubPr>
                                <m:e>
                                  <m:r>
                                    <a:rPr lang="en-US" sz="2400" b="0" i="1" smtClean="0">
                                      <a:latin typeface="Cambria Math" panose="02040503050406030204" pitchFamily="18" charset="0"/>
                                    </a:rPr>
                                    <m:t>𝑉𝑜𝑙𝑢𝑚𝑒</m:t>
                                  </m:r>
                                </m:e>
                                <m:sub>
                                  <m:r>
                                    <a:rPr lang="en-US" sz="2400" b="0" i="1" smtClean="0">
                                      <a:latin typeface="Cambria Math" panose="02040503050406030204" pitchFamily="18" charset="0"/>
                                    </a:rPr>
                                    <m:t>h𝑦𝑝𝑒𝑟𝑐𝑢𝑏𝑒</m:t>
                                  </m:r>
                                </m:sub>
                              </m:sSub>
                            </m:den>
                          </m:f>
                        </m:e>
                      </m:func>
                      <m:r>
                        <a:rPr lang="en-US"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𝜋</m:t>
                              </m:r>
                            </m:e>
                            <m:sup>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𝑁</m:t>
                                  </m:r>
                                </m:num>
                                <m:den>
                                  <m:r>
                                    <a:rPr lang="en-US" altLang="zh-CN" sz="2400" i="1">
                                      <a:latin typeface="Cambria Math" panose="02040503050406030204" pitchFamily="18" charset="0"/>
                                    </a:rPr>
                                    <m:t>2</m:t>
                                  </m:r>
                                </m:den>
                              </m:f>
                            </m:sup>
                          </m:sSup>
                        </m:num>
                        <m:den>
                          <m:r>
                            <a:rPr lang="en-US" altLang="zh-CN" sz="2400" i="1">
                              <a:latin typeface="Cambria Math" panose="02040503050406030204" pitchFamily="18" charset="0"/>
                            </a:rPr>
                            <m:t>𝑁</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sup>
                          </m:sSup>
                          <m:r>
                            <m:rPr>
                              <m:sty m:val="p"/>
                            </m:rPr>
                            <a:rPr lang="el-GR" altLang="zh-CN" sz="2400" i="1">
                              <a:latin typeface="Cambria Math" panose="02040503050406030204" pitchFamily="18" charset="0"/>
                              <a:ea typeface="Cambria Math" panose="02040503050406030204" pitchFamily="18" charset="0"/>
                            </a:rPr>
                            <m:t>Γ</m:t>
                          </m:r>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𝑁</m:t>
                              </m:r>
                            </m:num>
                            <m:den>
                              <m:r>
                                <a:rPr lang="en-US" altLang="zh-CN" sz="2400" i="1">
                                  <a:latin typeface="Cambria Math" panose="02040503050406030204" pitchFamily="18" charset="0"/>
                                  <a:ea typeface="Cambria Math" panose="02040503050406030204" pitchFamily="18" charset="0"/>
                                </a:rPr>
                                <m:t>2</m:t>
                              </m:r>
                            </m:den>
                          </m:f>
                          <m:r>
                            <a:rPr lang="en-US" altLang="zh-CN" sz="2400" i="1">
                              <a:latin typeface="Cambria Math" panose="02040503050406030204" pitchFamily="18" charset="0"/>
                              <a:ea typeface="Cambria Math" panose="02040503050406030204" pitchFamily="18" charset="0"/>
                            </a:rPr>
                            <m:t>)</m:t>
                          </m:r>
                        </m:den>
                      </m:f>
                      <m:r>
                        <a:rPr lang="en-US" altLang="zh-CN" sz="2400" b="0" i="1" smtClean="0">
                          <a:latin typeface="Cambria Math" panose="02040503050406030204" pitchFamily="18" charset="0"/>
                          <a:ea typeface="Cambria Math" panose="02040503050406030204" pitchFamily="18" charset="0"/>
                        </a:rPr>
                        <m:t>=0</m:t>
                      </m:r>
                    </m:oMath>
                  </m:oMathPara>
                </a14:m>
                <a:endParaRPr lang="en-US" altLang="zh-CN" sz="2400" b="0" dirty="0">
                  <a:ea typeface="Cambria Math" panose="02040503050406030204" pitchFamily="18" charset="0"/>
                </a:endParaRPr>
              </a:p>
              <a:p>
                <a:endParaRPr lang="en-US" dirty="0"/>
              </a:p>
              <a:p>
                <a:pPr/>
                <a14:m>
                  <m:oMathPara xmlns:m="http://schemas.openxmlformats.org/officeDocument/2006/math">
                    <m:oMathParaPr>
                      <m:jc m:val="centerGroup"/>
                    </m:oMathParaPr>
                    <m:oMath xmlns:m="http://schemas.openxmlformats.org/officeDocument/2006/math">
                      <m:func>
                        <m:funcPr>
                          <m:ctrlPr>
                            <a:rPr lang="pt-BR" sz="2400" i="1" smtClean="0">
                              <a:latin typeface="Cambria Math" panose="02040503050406030204" pitchFamily="18" charset="0"/>
                            </a:rPr>
                          </m:ctrlPr>
                        </m:funcPr>
                        <m:fName>
                          <m:limLow>
                            <m:limLowPr>
                              <m:ctrlPr>
                                <a:rPr lang="pt-BR" sz="2400" i="1" smtClean="0">
                                  <a:latin typeface="Cambria Math" panose="02040503050406030204" pitchFamily="18" charset="0"/>
                                </a:rPr>
                              </m:ctrlPr>
                            </m:limLowPr>
                            <m:e>
                              <m:r>
                                <m:rPr>
                                  <m:sty m:val="p"/>
                                </m:rPr>
                                <a:rPr lang="pt-BR" sz="2400" i="0" smtClean="0">
                                  <a:latin typeface="Cambria Math" panose="02040503050406030204" pitchFamily="18" charset="0"/>
                                </a:rPr>
                                <m:t>lim</m:t>
                              </m:r>
                            </m:e>
                            <m:lim>
                              <m:r>
                                <a:rPr lang="en-US" sz="2400" b="0" i="1" smtClean="0">
                                  <a:latin typeface="Cambria Math" panose="02040503050406030204" pitchFamily="18" charset="0"/>
                                </a:rPr>
                                <m:t>𝑁</m:t>
                              </m:r>
                              <m:r>
                                <a:rPr lang="pt-BR" sz="2400" i="1" smtClean="0">
                                  <a:latin typeface="Cambria Math" panose="02040503050406030204" pitchFamily="18" charset="0"/>
                                </a:rPr>
                                <m:t>→∞</m:t>
                              </m:r>
                            </m:lim>
                          </m:limLow>
                        </m:fName>
                        <m:e>
                          <m:f>
                            <m:fPr>
                              <m:ctrlPr>
                                <a:rPr lang="pt-BR" sz="2400" i="1" smtClean="0">
                                  <a:latin typeface="Cambria Math" panose="02040503050406030204" pitchFamily="18" charset="0"/>
                                </a:rPr>
                              </m:ctrlPr>
                            </m:fPr>
                            <m:num>
                              <m:sSub>
                                <m:sSubPr>
                                  <m:ctrlPr>
                                    <a:rPr lang="pt-BR" sz="2400" i="1" smtClean="0">
                                      <a:latin typeface="Cambria Math" panose="02040503050406030204" pitchFamily="18" charset="0"/>
                                    </a:rPr>
                                  </m:ctrlPr>
                                </m:sSubPr>
                                <m:e>
                                  <m:r>
                                    <a:rPr lang="en-US" sz="2400" b="0" i="1" smtClean="0">
                                      <a:latin typeface="Cambria Math" panose="02040503050406030204" pitchFamily="18" charset="0"/>
                                    </a:rPr>
                                    <m:t>𝐷𝑖𝑠𝑡𝑎𝑛𝑐𝑒</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𝐷𝑖𝑠𝑡𝑎𝑛𝑐𝑒</m:t>
                                  </m:r>
                                </m:e>
                                <m:sub>
                                  <m:r>
                                    <a:rPr lang="en-US" sz="2400" b="0" i="1" smtClean="0">
                                      <a:latin typeface="Cambria Math" panose="02040503050406030204" pitchFamily="18" charset="0"/>
                                    </a:rPr>
                                    <m:t>𝐵</m:t>
                                  </m:r>
                                </m:sub>
                              </m:sSub>
                            </m:num>
                            <m:den>
                              <m:sSub>
                                <m:sSubPr>
                                  <m:ctrlPr>
                                    <a:rPr lang="pt-BR" sz="2400" i="1" smtClean="0">
                                      <a:latin typeface="Cambria Math" panose="02040503050406030204" pitchFamily="18" charset="0"/>
                                    </a:rPr>
                                  </m:ctrlPr>
                                </m:sSubPr>
                                <m:e>
                                  <m:r>
                                    <a:rPr lang="en-US" sz="2400" b="0" i="1" smtClean="0">
                                      <a:latin typeface="Cambria Math" panose="02040503050406030204" pitchFamily="18" charset="0"/>
                                    </a:rPr>
                                    <m:t>𝐷𝑖𝑠𝑡𝑎𝑛𝑐𝑒</m:t>
                                  </m:r>
                                </m:e>
                                <m:sub>
                                  <m:r>
                                    <a:rPr lang="en-US" sz="2400" b="0" i="1" smtClean="0">
                                      <a:latin typeface="Cambria Math" panose="02040503050406030204" pitchFamily="18" charset="0"/>
                                    </a:rPr>
                                    <m:t>𝐴</m:t>
                                  </m:r>
                                </m:sub>
                              </m:sSub>
                            </m:den>
                          </m:f>
                        </m:e>
                      </m:func>
                      <m:r>
                        <a:rPr lang="en-US" sz="2400" b="0" i="0" smtClean="0">
                          <a:latin typeface="Cambria Math" panose="02040503050406030204" pitchFamily="18" charset="0"/>
                        </a:rPr>
                        <m:t>=0</m:t>
                      </m:r>
                    </m:oMath>
                  </m:oMathPara>
                </a14:m>
                <a:endParaRPr lang="en-US" dirty="0"/>
              </a:p>
              <a:p>
                <a:endParaRPr lang="en-US" dirty="0"/>
              </a:p>
              <a:p>
                <a:endParaRPr lang="en-US" dirty="0"/>
              </a:p>
              <a:p>
                <a:r>
                  <a:rPr lang="en-US" dirty="0">
                    <a:latin typeface="Centaur" panose="02030504050205020304" pitchFamily="18" charset="0"/>
                  </a:rPr>
                  <a:t>The Distance indicated is Euclidean Distance </a:t>
                </a:r>
              </a:p>
              <a:p>
                <a:r>
                  <a:rPr lang="en-US" dirty="0">
                    <a:latin typeface="Centaur" panose="02030504050205020304" pitchFamily="18" charset="0"/>
                  </a:rPr>
                  <a:t>(</a:t>
                </a:r>
                <a:r>
                  <a:rPr lang="en-US" dirty="0" err="1">
                    <a:latin typeface="Centaur" panose="02030504050205020304" pitchFamily="18" charset="0"/>
                  </a:rPr>
                  <a:t>a.k.a</a:t>
                </a:r>
                <a:r>
                  <a:rPr lang="en-US" dirty="0">
                    <a:latin typeface="Centaur" panose="02030504050205020304" pitchFamily="18" charset="0"/>
                  </a:rPr>
                  <a:t> </a:t>
                </a:r>
                <a:r>
                  <a:rPr lang="en-US" dirty="0" err="1">
                    <a:latin typeface="Centaur" panose="02030504050205020304" pitchFamily="18" charset="0"/>
                  </a:rPr>
                  <a:t>Mahalanobis</a:t>
                </a:r>
                <a:r>
                  <a:rPr lang="en-US" dirty="0">
                    <a:latin typeface="Centaur" panose="02030504050205020304" pitchFamily="18" charset="0"/>
                  </a:rPr>
                  <a:t> Distance, </a:t>
                </a:r>
                <a:r>
                  <a:rPr lang="en-US" dirty="0" err="1">
                    <a:latin typeface="Centaur" panose="02030504050205020304" pitchFamily="18" charset="0"/>
                  </a:rPr>
                  <a:t>smt.</a:t>
                </a:r>
                <a:r>
                  <a:rPr lang="en-US" dirty="0">
                    <a:latin typeface="Centaur" panose="02030504050205020304" pitchFamily="18" charset="0"/>
                  </a:rPr>
                  <a:t> to do with Chi-square Distribution)</a:t>
                </a:r>
              </a:p>
            </p:txBody>
          </p:sp>
        </mc:Choice>
        <mc:Fallback xmlns="">
          <p:sp>
            <p:nvSpPr>
              <p:cNvPr id="5" name="TextBox 4">
                <a:extLst>
                  <a:ext uri="{FF2B5EF4-FFF2-40B4-BE49-F238E27FC236}">
                    <a16:creationId xmlns:a16="http://schemas.microsoft.com/office/drawing/2014/main" id="{8ECC590A-E2D9-41AB-B009-5FC90296995C}"/>
                  </a:ext>
                </a:extLst>
              </p:cNvPr>
              <p:cNvSpPr txBox="1">
                <a:spLocks noRot="1" noChangeAspect="1" noMove="1" noResize="1" noEditPoints="1" noAdjustHandles="1" noChangeArrowheads="1" noChangeShapeType="1" noTextEdit="1"/>
              </p:cNvSpPr>
              <p:nvPr/>
            </p:nvSpPr>
            <p:spPr>
              <a:xfrm>
                <a:off x="3114542" y="2042277"/>
                <a:ext cx="5962914" cy="3338863"/>
              </a:xfrm>
              <a:prstGeom prst="rect">
                <a:avLst/>
              </a:prstGeom>
              <a:blipFill>
                <a:blip r:embed="rId2"/>
                <a:stretch>
                  <a:fillRect l="-2454" r="-716" b="-3467"/>
                </a:stretch>
              </a:blipFill>
            </p:spPr>
            <p:txBody>
              <a:bodyPr/>
              <a:lstStyle/>
              <a:p>
                <a:r>
                  <a:rPr lang="en-US">
                    <a:noFill/>
                  </a:rPr>
                  <a:t> </a:t>
                </a:r>
              </a:p>
            </p:txBody>
          </p:sp>
        </mc:Fallback>
      </mc:AlternateContent>
    </p:spTree>
    <p:extLst>
      <p:ext uri="{BB962C8B-B14F-4D97-AF65-F5344CB8AC3E}">
        <p14:creationId xmlns:p14="http://schemas.microsoft.com/office/powerpoint/2010/main" val="18809366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Dimensionality Reduction</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2" y="2818627"/>
            <a:ext cx="8474843" cy="378565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Curse of Dimensionality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rgbClr val="C00000"/>
              </a:solidFill>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Principal Component Analysis (PCA) &amp; Autoencoder (AE)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rPr>
              <a:t>Variational </a:t>
            </a:r>
            <a:r>
              <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rPr>
              <a:t>Autoencoder </a:t>
            </a:r>
            <a:r>
              <a:rPr lang="en-US" sz="2400" dirty="0">
                <a:solidFill>
                  <a:schemeClr val="bg1">
                    <a:lumMod val="75000"/>
                  </a:schemeClr>
                </a:solidFill>
                <a:latin typeface="Calibri" panose="020F0502020204030204"/>
              </a:rPr>
              <a:t>(VAE, which is a Generative Model)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a:p>
            <a:pPr marL="342900" indent="-342900">
              <a:buFont typeface="Arial" panose="020B0604020202020204" pitchFamily="34" charset="0"/>
              <a:buChar char="•"/>
              <a:defRPr/>
            </a:pPr>
            <a:r>
              <a:rPr lang="en-US" altLang="zh-CN" sz="2400" dirty="0">
                <a:solidFill>
                  <a:schemeClr val="bg1">
                    <a:lumMod val="75000"/>
                  </a:schemeClr>
                </a:solidFill>
              </a:rPr>
              <a:t>Generative Adversarial Networks (GANs)</a:t>
            </a: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chemeClr val="bg1">
                    <a:lumMod val="75000"/>
                  </a:schemeClr>
                </a:solidFill>
                <a:latin typeface="Calibri" panose="020F0502020204030204"/>
                <a:ea typeface="等线" panose="02010600030101010101" pitchFamily="2" charset="-122"/>
              </a:rPr>
              <a:t>Manifold Learning (t-SNE)</a:t>
            </a: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rgbClr val="C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41995021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incipal Component Analysis second principal">
            <a:extLst>
              <a:ext uri="{FF2B5EF4-FFF2-40B4-BE49-F238E27FC236}">
                <a16:creationId xmlns:a16="http://schemas.microsoft.com/office/drawing/2014/main" id="{49F47680-E041-4606-AEF7-30E6A9CBC7D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4956" y="1677789"/>
            <a:ext cx="10749378" cy="4299751"/>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2F5036B1-69F8-4C47-BC79-9CD3574B57EC}"/>
              </a:ext>
            </a:extLst>
          </p:cNvPr>
          <p:cNvSpPr txBox="1">
            <a:spLocks/>
          </p:cNvSpPr>
          <p:nvPr/>
        </p:nvSpPr>
        <p:spPr>
          <a:xfrm>
            <a:off x="928016" y="917854"/>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Principle Component Analysis &amp; Variance Preservation</a:t>
            </a:r>
          </a:p>
        </p:txBody>
      </p:sp>
    </p:spTree>
    <p:extLst>
      <p:ext uri="{BB962C8B-B14F-4D97-AF65-F5344CB8AC3E}">
        <p14:creationId xmlns:p14="http://schemas.microsoft.com/office/powerpoint/2010/main" val="4169224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Dot product as projection onto a unit vector - Math Insight">
            <a:extLst>
              <a:ext uri="{FF2B5EF4-FFF2-40B4-BE49-F238E27FC236}">
                <a16:creationId xmlns:a16="http://schemas.microsoft.com/office/drawing/2014/main" id="{A99D070B-8F17-4F5A-81B7-B28A7603D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49" y="1771650"/>
            <a:ext cx="3972579" cy="33147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F0FCB51-00A6-4758-9A3F-6A1D43673A95}"/>
                  </a:ext>
                </a:extLst>
              </p:cNvPr>
              <p:cNvSpPr txBox="1"/>
              <p:nvPr/>
            </p:nvSpPr>
            <p:spPr>
              <a:xfrm>
                <a:off x="5663841" y="1843364"/>
                <a:ext cx="34978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𝐿𝑒𝑛𝑔𝑡h</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𝑃𝑟𝑜𝑗𝑒𝑐𝑡𝑖𝑜𝑛</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oMath>
                  </m:oMathPara>
                </a14:m>
                <a:endParaRPr lang="en-US" b="0" dirty="0">
                  <a:ea typeface="Cambria Math" panose="02040503050406030204" pitchFamily="18" charset="0"/>
                </a:endParaRPr>
              </a:p>
              <a:p>
                <a:endParaRPr lang="en-US" dirty="0"/>
              </a:p>
            </p:txBody>
          </p:sp>
        </mc:Choice>
        <mc:Fallback xmlns="">
          <p:sp>
            <p:nvSpPr>
              <p:cNvPr id="2" name="TextBox 1">
                <a:extLst>
                  <a:ext uri="{FF2B5EF4-FFF2-40B4-BE49-F238E27FC236}">
                    <a16:creationId xmlns:a16="http://schemas.microsoft.com/office/drawing/2014/main" id="{CF0FCB51-00A6-4758-9A3F-6A1D43673A95}"/>
                  </a:ext>
                </a:extLst>
              </p:cNvPr>
              <p:cNvSpPr txBox="1">
                <a:spLocks noRot="1" noChangeAspect="1" noMove="1" noResize="1" noEditPoints="1" noAdjustHandles="1" noChangeArrowheads="1" noChangeShapeType="1" noTextEdit="1"/>
              </p:cNvSpPr>
              <p:nvPr/>
            </p:nvSpPr>
            <p:spPr>
              <a:xfrm>
                <a:off x="5663841" y="1843364"/>
                <a:ext cx="3497881" cy="553998"/>
              </a:xfrm>
              <a:prstGeom prst="rect">
                <a:avLst/>
              </a:prstGeom>
              <a:blipFill>
                <a:blip r:embed="rId3"/>
                <a:stretch>
                  <a:fillRect l="-1220" t="-1099" r="-5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B433D1F-1EEE-4F8E-A1BB-875BC37C23E5}"/>
                  </a:ext>
                </a:extLst>
              </p:cNvPr>
              <p:cNvSpPr txBox="1"/>
              <p:nvPr/>
            </p:nvSpPr>
            <p:spPr>
              <a:xfrm>
                <a:off x="5663841" y="2397362"/>
                <a:ext cx="5299528" cy="5836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𝐷𝑖𝑟𝑒𝑐𝑡𝑖𝑜𝑛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𝑃𝑟𝑜𝑗𝑒𝑐𝑡𝑖𝑜𝑛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e>
                          </m:d>
                        </m:den>
                      </m:f>
                      <m:r>
                        <a:rPr lang="en-US" b="0" i="1" smtClean="0">
                          <a:latin typeface="Cambria Math" panose="02040503050406030204" pitchFamily="18" charset="0"/>
                        </a:rPr>
                        <m:t>=</m:t>
                      </m:r>
                      <m:r>
                        <a:rPr lang="en-US" b="0" i="1" smtClean="0">
                          <a:latin typeface="Cambria Math" panose="02040503050406030204" pitchFamily="18" charset="0"/>
                        </a:rPr>
                        <m:t>𝑈𝑛𝑖𝑡</m:t>
                      </m:r>
                      <m:r>
                        <a:rPr lang="en-US" b="0" i="1" smtClean="0">
                          <a:latin typeface="Cambria Math" panose="02040503050406030204" pitchFamily="18" charset="0"/>
                        </a:rPr>
                        <m:t> </m:t>
                      </m:r>
                      <m:r>
                        <a:rPr lang="en-US" b="0" i="1" smtClean="0">
                          <a:latin typeface="Cambria Math" panose="02040503050406030204" pitchFamily="18" charset="0"/>
                        </a:rPr>
                        <m:t>𝑣𝑒𝑐𝑡𝑜𝑟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oMath>
                  </m:oMathPara>
                </a14:m>
                <a:endParaRPr lang="en-US" dirty="0"/>
              </a:p>
            </p:txBody>
          </p:sp>
        </mc:Choice>
        <mc:Fallback xmlns="">
          <p:sp>
            <p:nvSpPr>
              <p:cNvPr id="3" name="TextBox 2">
                <a:extLst>
                  <a:ext uri="{FF2B5EF4-FFF2-40B4-BE49-F238E27FC236}">
                    <a16:creationId xmlns:a16="http://schemas.microsoft.com/office/drawing/2014/main" id="{DB433D1F-1EEE-4F8E-A1BB-875BC37C23E5}"/>
                  </a:ext>
                </a:extLst>
              </p:cNvPr>
              <p:cNvSpPr txBox="1">
                <a:spLocks noRot="1" noChangeAspect="1" noMove="1" noResize="1" noEditPoints="1" noAdjustHandles="1" noChangeArrowheads="1" noChangeShapeType="1" noTextEdit="1"/>
              </p:cNvSpPr>
              <p:nvPr/>
            </p:nvSpPr>
            <p:spPr>
              <a:xfrm>
                <a:off x="5663841" y="2397362"/>
                <a:ext cx="5299528" cy="5836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28A57F-FD84-4D01-B3C0-22C7E2972E7C}"/>
                  </a:ext>
                </a:extLst>
              </p:cNvPr>
              <p:cNvSpPr txBox="1"/>
              <p:nvPr/>
            </p:nvSpPr>
            <p:spPr>
              <a:xfrm>
                <a:off x="5663841" y="3021975"/>
                <a:ext cx="3307957" cy="291817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𝑃𝑟𝑜𝑗𝑒𝑐𝑡𝑖𝑜𝑛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r>
                        <a:rPr lang="en-US" i="1">
                          <a:latin typeface="Cambria Math" panose="02040503050406030204" pitchFamily="18" charset="0"/>
                        </a:rPr>
                        <m:t>𝑐𝑜𝑠</m:t>
                      </m:r>
                      <m:r>
                        <a:rPr lang="en-US" i="1">
                          <a:latin typeface="Cambria Math" panose="02040503050406030204" pitchFamily="18" charset="0"/>
                          <a:ea typeface="Cambria Math" panose="02040503050406030204" pitchFamily="18" charset="0"/>
                        </a:rPr>
                        <m:t>𝜃</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𝑢</m:t>
                              </m:r>
                            </m:e>
                          </m:acc>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en>
                      </m:f>
                    </m:oMath>
                  </m:oMathPara>
                </a14:m>
                <a:endParaRPr lang="en-US" dirty="0"/>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d>
                            <m:dPr>
                              <m:begChr m:val="⟨"/>
                              <m:endChr m:val="⟩"/>
                              <m:ctrlPr>
                                <a:rPr lang="en-US"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𝑎</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𝑢</m:t>
                                  </m:r>
                                </m:e>
                              </m:acc>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en>
                      </m:f>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𝑢</m:t>
                              </m:r>
                            </m:e>
                          </m:acc>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en>
                      </m:f>
                    </m:oMath>
                  </m:oMathPara>
                </a14:m>
                <a:endParaRPr lang="en-US" dirty="0"/>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𝑎</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𝑢</m:t>
                                  </m:r>
                                </m:e>
                              </m:acc>
                            </m:e>
                          </m:d>
                        </m:num>
                        <m:den>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e>
                            <m:sup>
                              <m:r>
                                <a:rPr lang="en-US" b="0" i="1" smtClean="0">
                                  <a:latin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𝑢</m:t>
                          </m:r>
                        </m:e>
                      </m:acc>
                    </m:oMath>
                  </m:oMathPara>
                </a14:m>
                <a:endParaRPr lang="en-US" dirty="0"/>
              </a:p>
              <a:p>
                <a:endParaRPr lang="en-US" dirty="0"/>
              </a:p>
              <a:p>
                <a:r>
                  <a:rPr lang="en-US" dirty="0"/>
                  <a:t>Where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𝑎</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𝑢</m:t>
                            </m:r>
                          </m:e>
                        </m:acc>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𝑎</m:t>
                            </m:r>
                          </m:e>
                        </m:acc>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𝑢</m:t>
                        </m:r>
                      </m:e>
                    </m:acc>
                  </m:oMath>
                </a14:m>
                <a:r>
                  <a:rPr lang="en-US" dirty="0"/>
                  <a:t> = </a:t>
                </a:r>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b="0" i="1" smtClean="0">
                                <a:latin typeface="Cambria Math" panose="02040503050406030204" pitchFamily="18" charset="0"/>
                              </a:rPr>
                              <m:t>𝑢</m:t>
                            </m:r>
                          </m:e>
                        </m:acc>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b="0" i="1" smtClean="0">
                            <a:latin typeface="Cambria Math" panose="02040503050406030204" pitchFamily="18" charset="0"/>
                          </a:rPr>
                          <m:t>𝑎</m:t>
                        </m:r>
                      </m:e>
                    </m:acc>
                  </m:oMath>
                </a14:m>
                <a:endParaRPr lang="en-US" dirty="0"/>
              </a:p>
            </p:txBody>
          </p:sp>
        </mc:Choice>
        <mc:Fallback xmlns="">
          <p:sp>
            <p:nvSpPr>
              <p:cNvPr id="5" name="TextBox 4">
                <a:extLst>
                  <a:ext uri="{FF2B5EF4-FFF2-40B4-BE49-F238E27FC236}">
                    <a16:creationId xmlns:a16="http://schemas.microsoft.com/office/drawing/2014/main" id="{AD28A57F-FD84-4D01-B3C0-22C7E2972E7C}"/>
                  </a:ext>
                </a:extLst>
              </p:cNvPr>
              <p:cNvSpPr txBox="1">
                <a:spLocks noRot="1" noChangeAspect="1" noMove="1" noResize="1" noEditPoints="1" noAdjustHandles="1" noChangeArrowheads="1" noChangeShapeType="1" noTextEdit="1"/>
              </p:cNvSpPr>
              <p:nvPr/>
            </p:nvSpPr>
            <p:spPr>
              <a:xfrm>
                <a:off x="5663841" y="3021975"/>
                <a:ext cx="3307957" cy="2918171"/>
              </a:xfrm>
              <a:prstGeom prst="rect">
                <a:avLst/>
              </a:prstGeom>
              <a:blipFill>
                <a:blip r:embed="rId5"/>
                <a:stretch>
                  <a:fillRect l="-4236" b="-2092"/>
                </a:stretch>
              </a:blipFill>
            </p:spPr>
            <p:txBody>
              <a:bodyPr/>
              <a:lstStyle/>
              <a:p>
                <a:r>
                  <a:rPr lang="en-US">
                    <a:noFill/>
                  </a:rPr>
                  <a:t> </a:t>
                </a:r>
              </a:p>
            </p:txBody>
          </p:sp>
        </mc:Fallback>
      </mc:AlternateContent>
      <p:sp>
        <p:nvSpPr>
          <p:cNvPr id="6" name="Subtitle 8">
            <a:extLst>
              <a:ext uri="{FF2B5EF4-FFF2-40B4-BE49-F238E27FC236}">
                <a16:creationId xmlns:a16="http://schemas.microsoft.com/office/drawing/2014/main" id="{5AA8440D-A19E-4D77-A64E-356936E1282C}"/>
              </a:ext>
            </a:extLst>
          </p:cNvPr>
          <p:cNvSpPr txBox="1">
            <a:spLocks/>
          </p:cNvSpPr>
          <p:nvPr/>
        </p:nvSpPr>
        <p:spPr>
          <a:xfrm>
            <a:off x="928016" y="917854"/>
            <a:ext cx="1033596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Linear Algebra on Projection</a:t>
            </a:r>
          </a:p>
        </p:txBody>
      </p:sp>
    </p:spTree>
    <p:extLst>
      <p:ext uri="{BB962C8B-B14F-4D97-AF65-F5344CB8AC3E}">
        <p14:creationId xmlns:p14="http://schemas.microsoft.com/office/powerpoint/2010/main" val="5291216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B948BB46-2A1B-4333-98B6-938C5E58FE05}"/>
              </a:ext>
            </a:extLst>
          </p:cNvPr>
          <p:cNvPicPr>
            <a:picLocks noChangeAspect="1"/>
          </p:cNvPicPr>
          <p:nvPr/>
        </p:nvPicPr>
        <p:blipFill rotWithShape="1">
          <a:blip r:embed="rId2">
            <a:extLst>
              <a:ext uri="{28A0092B-C50C-407E-A947-70E740481C1C}">
                <a14:useLocalDpi xmlns:a14="http://schemas.microsoft.com/office/drawing/2010/main" val="0"/>
              </a:ext>
            </a:extLst>
          </a:blip>
          <a:srcRect t="12328" b="20591"/>
          <a:stretch/>
        </p:blipFill>
        <p:spPr>
          <a:xfrm>
            <a:off x="5461345" y="740590"/>
            <a:ext cx="5587794" cy="5376820"/>
          </a:xfrm>
          <a:prstGeom prst="rect">
            <a:avLst/>
          </a:prstGeom>
        </p:spPr>
      </p:pic>
      <p:sp>
        <p:nvSpPr>
          <p:cNvPr id="4" name="Subtitle 8">
            <a:extLst>
              <a:ext uri="{FF2B5EF4-FFF2-40B4-BE49-F238E27FC236}">
                <a16:creationId xmlns:a16="http://schemas.microsoft.com/office/drawing/2014/main" id="{B3EE5B0A-A4BA-40EA-BAB5-FA81948A136C}"/>
              </a:ext>
            </a:extLst>
          </p:cNvPr>
          <p:cNvSpPr txBox="1">
            <a:spLocks/>
          </p:cNvSpPr>
          <p:nvPr/>
        </p:nvSpPr>
        <p:spPr>
          <a:xfrm>
            <a:off x="1142861" y="2966245"/>
            <a:ext cx="398332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Defining An </a:t>
            </a:r>
          </a:p>
          <a:p>
            <a:pPr marL="0" indent="0" algn="ctr">
              <a:buNone/>
            </a:pPr>
            <a:r>
              <a:rPr lang="en-US" altLang="zh-CN" sz="2400" spc="300" dirty="0">
                <a:latin typeface="Lato" panose="020F0502020204030203" pitchFamily="34" charset="0"/>
                <a:ea typeface="Source Sans Pro" panose="020B0503030403020204" pitchFamily="34" charset="0"/>
              </a:rPr>
              <a:t>Optimization Problem</a:t>
            </a:r>
          </a:p>
        </p:txBody>
      </p:sp>
    </p:spTree>
    <p:extLst>
      <p:ext uri="{BB962C8B-B14F-4D97-AF65-F5344CB8AC3E}">
        <p14:creationId xmlns:p14="http://schemas.microsoft.com/office/powerpoint/2010/main" val="2302058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xamples of Supervised Learning (Linear Regression) and ...">
            <a:extLst>
              <a:ext uri="{FF2B5EF4-FFF2-40B4-BE49-F238E27FC236}">
                <a16:creationId xmlns:a16="http://schemas.microsoft.com/office/drawing/2014/main" id="{DFC01C4C-E112-49FC-B8DB-C95832582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012" y="1541549"/>
            <a:ext cx="9789975" cy="3881437"/>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8">
            <a:extLst>
              <a:ext uri="{FF2B5EF4-FFF2-40B4-BE49-F238E27FC236}">
                <a16:creationId xmlns:a16="http://schemas.microsoft.com/office/drawing/2014/main" id="{A7DA0FE7-23E3-4254-934F-C75FB65F7505}"/>
              </a:ext>
            </a:extLst>
          </p:cNvPr>
          <p:cNvSpPr txBox="1">
            <a:spLocks/>
          </p:cNvSpPr>
          <p:nvPr/>
        </p:nvSpPr>
        <p:spPr>
          <a:xfrm>
            <a:off x="1470733" y="1288134"/>
            <a:ext cx="9250531" cy="1092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noProof="0" dirty="0">
                <a:solidFill>
                  <a:prstClr val="black"/>
                </a:solidFill>
                <a:latin typeface="Lato" panose="020F0502020204030203" pitchFamily="34" charset="0"/>
                <a:ea typeface="Source Sans Pro" panose="020B0503030403020204" pitchFamily="34" charset="0"/>
              </a:rPr>
              <a:t>Recall: Unsupervised Learning</a:t>
            </a:r>
            <a:endParaRPr kumimoji="0" lang="en-US" altLang="zh-CN"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endParaRPr>
          </a:p>
        </p:txBody>
      </p:sp>
    </p:spTree>
    <p:extLst>
      <p:ext uri="{BB962C8B-B14F-4D97-AF65-F5344CB8AC3E}">
        <p14:creationId xmlns:p14="http://schemas.microsoft.com/office/powerpoint/2010/main" val="1797367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0A0FB10-FD15-4432-ACF9-11A0C4FA84E2}"/>
              </a:ext>
            </a:extLst>
          </p:cNvPr>
          <p:cNvGrpSpPr/>
          <p:nvPr/>
        </p:nvGrpSpPr>
        <p:grpSpPr>
          <a:xfrm>
            <a:off x="5841507" y="479348"/>
            <a:ext cx="5486400" cy="5899303"/>
            <a:chOff x="6303146" y="990600"/>
            <a:chExt cx="4847208" cy="5086350"/>
          </a:xfrm>
        </p:grpSpPr>
        <p:pic>
          <p:nvPicPr>
            <p:cNvPr id="3" name="Picture 2" descr="Text, letter&#10;&#10;Description automatically generated">
              <a:extLst>
                <a:ext uri="{FF2B5EF4-FFF2-40B4-BE49-F238E27FC236}">
                  <a16:creationId xmlns:a16="http://schemas.microsoft.com/office/drawing/2014/main" id="{05F9C6D6-84EB-4D8C-8D9C-C216F74681B9}"/>
                </a:ext>
              </a:extLst>
            </p:cNvPr>
            <p:cNvPicPr>
              <a:picLocks noChangeAspect="1"/>
            </p:cNvPicPr>
            <p:nvPr/>
          </p:nvPicPr>
          <p:blipFill rotWithShape="1">
            <a:blip r:embed="rId2">
              <a:extLst>
                <a:ext uri="{28A0092B-C50C-407E-A947-70E740481C1C}">
                  <a14:useLocalDpi xmlns:a14="http://schemas.microsoft.com/office/drawing/2010/main" val="0"/>
                </a:ext>
              </a:extLst>
            </a:blip>
            <a:srcRect t="8889" b="43055"/>
            <a:stretch/>
          </p:blipFill>
          <p:spPr>
            <a:xfrm>
              <a:off x="6303146" y="2746112"/>
              <a:ext cx="4768541" cy="3330838"/>
            </a:xfrm>
            <a:prstGeom prst="rect">
              <a:avLst/>
            </a:prstGeom>
          </p:spPr>
        </p:pic>
        <p:pic>
          <p:nvPicPr>
            <p:cNvPr id="4" name="Picture 3" descr="Text, letter&#10;&#10;Description automatically generated">
              <a:extLst>
                <a:ext uri="{FF2B5EF4-FFF2-40B4-BE49-F238E27FC236}">
                  <a16:creationId xmlns:a16="http://schemas.microsoft.com/office/drawing/2014/main" id="{726E45D4-5F0C-4053-857A-13B117E0EA94}"/>
                </a:ext>
              </a:extLst>
            </p:cNvPr>
            <p:cNvPicPr>
              <a:picLocks noChangeAspect="1"/>
            </p:cNvPicPr>
            <p:nvPr/>
          </p:nvPicPr>
          <p:blipFill rotWithShape="1">
            <a:blip r:embed="rId3">
              <a:extLst>
                <a:ext uri="{28A0092B-C50C-407E-A947-70E740481C1C}">
                  <a14:useLocalDpi xmlns:a14="http://schemas.microsoft.com/office/drawing/2010/main" val="0"/>
                </a:ext>
              </a:extLst>
            </a:blip>
            <a:srcRect t="68889" r="3734" b="5000"/>
            <a:stretch/>
          </p:blipFill>
          <p:spPr>
            <a:xfrm>
              <a:off x="6548004" y="990600"/>
              <a:ext cx="4602350" cy="1790700"/>
            </a:xfrm>
            <a:prstGeom prst="rect">
              <a:avLst/>
            </a:prstGeom>
          </p:spPr>
        </p:pic>
      </p:grpSp>
      <p:sp>
        <p:nvSpPr>
          <p:cNvPr id="6" name="Subtitle 8">
            <a:extLst>
              <a:ext uri="{FF2B5EF4-FFF2-40B4-BE49-F238E27FC236}">
                <a16:creationId xmlns:a16="http://schemas.microsoft.com/office/drawing/2014/main" id="{ED575954-66E3-4F14-878A-7003CCBBF1F2}"/>
              </a:ext>
            </a:extLst>
          </p:cNvPr>
          <p:cNvSpPr txBox="1">
            <a:spLocks/>
          </p:cNvSpPr>
          <p:nvPr/>
        </p:nvSpPr>
        <p:spPr>
          <a:xfrm>
            <a:off x="810353" y="2966245"/>
            <a:ext cx="4698646"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err="1">
                <a:latin typeface="Lato" panose="020F0502020204030203" pitchFamily="34" charset="0"/>
                <a:ea typeface="Source Sans Pro" panose="020B0503030403020204" pitchFamily="34" charset="0"/>
              </a:rPr>
              <a:t>Lagrangian</a:t>
            </a:r>
            <a:r>
              <a:rPr lang="en-US" altLang="zh-CN" sz="2400" spc="300" dirty="0">
                <a:latin typeface="Lato" panose="020F0502020204030203" pitchFamily="34" charset="0"/>
                <a:ea typeface="Source Sans Pro" panose="020B0503030403020204" pitchFamily="34" charset="0"/>
              </a:rPr>
              <a:t> Optimization</a:t>
            </a:r>
          </a:p>
          <a:p>
            <a:pPr marL="0" indent="0" algn="ctr">
              <a:buNone/>
            </a:pPr>
            <a:r>
              <a:rPr lang="en-US" altLang="zh-CN" sz="2400" spc="300" dirty="0">
                <a:latin typeface="Lato" panose="020F0502020204030203" pitchFamily="34" charset="0"/>
                <a:ea typeface="Source Sans Pro" panose="020B0503030403020204" pitchFamily="34" charset="0"/>
              </a:rPr>
              <a:t>&amp; First Order Conditions</a:t>
            </a:r>
          </a:p>
        </p:txBody>
      </p:sp>
    </p:spTree>
    <p:extLst>
      <p:ext uri="{BB962C8B-B14F-4D97-AF65-F5344CB8AC3E}">
        <p14:creationId xmlns:p14="http://schemas.microsoft.com/office/powerpoint/2010/main" val="5373183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80796F6-E472-4CEC-A4E1-D2219D3DA31E}"/>
              </a:ext>
            </a:extLst>
          </p:cNvPr>
          <p:cNvGrpSpPr/>
          <p:nvPr/>
        </p:nvGrpSpPr>
        <p:grpSpPr>
          <a:xfrm>
            <a:off x="5841507" y="1050778"/>
            <a:ext cx="5495277" cy="4756444"/>
            <a:chOff x="1835524" y="1105177"/>
            <a:chExt cx="4851025" cy="4009194"/>
          </a:xfrm>
        </p:grpSpPr>
        <p:pic>
          <p:nvPicPr>
            <p:cNvPr id="3" name="Picture 2" descr="Text, letter&#10;&#10;Description automatically generated">
              <a:extLst>
                <a:ext uri="{FF2B5EF4-FFF2-40B4-BE49-F238E27FC236}">
                  <a16:creationId xmlns:a16="http://schemas.microsoft.com/office/drawing/2014/main" id="{803FD37F-CB22-466E-BEEF-5E58B0E797A1}"/>
                </a:ext>
              </a:extLst>
            </p:cNvPr>
            <p:cNvPicPr>
              <a:picLocks noChangeAspect="1"/>
            </p:cNvPicPr>
            <p:nvPr/>
          </p:nvPicPr>
          <p:blipFill rotWithShape="1">
            <a:blip r:embed="rId2">
              <a:extLst>
                <a:ext uri="{28A0092B-C50C-407E-A947-70E740481C1C}">
                  <a14:useLocalDpi xmlns:a14="http://schemas.microsoft.com/office/drawing/2010/main" val="0"/>
                </a:ext>
              </a:extLst>
            </a:blip>
            <a:srcRect t="56052" b="1877"/>
            <a:stretch/>
          </p:blipFill>
          <p:spPr>
            <a:xfrm>
              <a:off x="1835524" y="1105177"/>
              <a:ext cx="4718164" cy="2885244"/>
            </a:xfrm>
            <a:prstGeom prst="rect">
              <a:avLst/>
            </a:prstGeom>
          </p:spPr>
        </p:pic>
        <p:pic>
          <p:nvPicPr>
            <p:cNvPr id="4" name="Picture 3" descr="Text, letter&#10;&#10;Description automatically generated">
              <a:extLst>
                <a:ext uri="{FF2B5EF4-FFF2-40B4-BE49-F238E27FC236}">
                  <a16:creationId xmlns:a16="http://schemas.microsoft.com/office/drawing/2014/main" id="{B7E0CA3C-5C90-4B18-8AB0-D143606F6DAB}"/>
                </a:ext>
              </a:extLst>
            </p:cNvPr>
            <p:cNvPicPr>
              <a:picLocks noChangeAspect="1"/>
            </p:cNvPicPr>
            <p:nvPr/>
          </p:nvPicPr>
          <p:blipFill rotWithShape="1">
            <a:blip r:embed="rId3">
              <a:extLst>
                <a:ext uri="{28A0092B-C50C-407E-A947-70E740481C1C}">
                  <a14:useLocalDpi xmlns:a14="http://schemas.microsoft.com/office/drawing/2010/main" val="0"/>
                </a:ext>
              </a:extLst>
            </a:blip>
            <a:srcRect t="8195" r="2578" b="75416"/>
            <a:stretch/>
          </p:blipFill>
          <p:spPr>
            <a:xfrm>
              <a:off x="2064125" y="3990421"/>
              <a:ext cx="4622424" cy="1123950"/>
            </a:xfrm>
            <a:prstGeom prst="rect">
              <a:avLst/>
            </a:prstGeom>
          </p:spPr>
        </p:pic>
      </p:grpSp>
      <p:sp>
        <p:nvSpPr>
          <p:cNvPr id="6" name="Subtitle 8">
            <a:extLst>
              <a:ext uri="{FF2B5EF4-FFF2-40B4-BE49-F238E27FC236}">
                <a16:creationId xmlns:a16="http://schemas.microsoft.com/office/drawing/2014/main" id="{A84DBE1D-FA1E-4380-AD42-0B62C4CF915E}"/>
              </a:ext>
            </a:extLst>
          </p:cNvPr>
          <p:cNvSpPr txBox="1">
            <a:spLocks/>
          </p:cNvSpPr>
          <p:nvPr/>
        </p:nvSpPr>
        <p:spPr>
          <a:xfrm>
            <a:off x="346230" y="2966245"/>
            <a:ext cx="5344771"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Singular Value Decomposition </a:t>
            </a:r>
          </a:p>
          <a:p>
            <a:pPr marL="0" indent="0" algn="ctr">
              <a:buNone/>
            </a:pPr>
            <a:r>
              <a:rPr lang="en-US" altLang="zh-CN" sz="2400" spc="300" dirty="0">
                <a:latin typeface="Lato" panose="020F0502020204030203" pitchFamily="34" charset="0"/>
                <a:ea typeface="Source Sans Pro" panose="020B0503030403020204" pitchFamily="34" charset="0"/>
              </a:rPr>
              <a:t>(SVD)</a:t>
            </a:r>
          </a:p>
        </p:txBody>
      </p:sp>
    </p:spTree>
    <p:extLst>
      <p:ext uri="{BB962C8B-B14F-4D97-AF65-F5344CB8AC3E}">
        <p14:creationId xmlns:p14="http://schemas.microsoft.com/office/powerpoint/2010/main" val="2650923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id="{6D14926A-1D55-4E72-B424-E29EB812411A}"/>
              </a:ext>
            </a:extLst>
          </p:cNvPr>
          <p:cNvPicPr>
            <a:picLocks noChangeAspect="1"/>
          </p:cNvPicPr>
          <p:nvPr/>
        </p:nvPicPr>
        <p:blipFill rotWithShape="1">
          <a:blip r:embed="rId2">
            <a:extLst>
              <a:ext uri="{28A0092B-C50C-407E-A947-70E740481C1C}">
                <a14:useLocalDpi xmlns:a14="http://schemas.microsoft.com/office/drawing/2010/main" val="0"/>
              </a:ext>
            </a:extLst>
          </a:blip>
          <a:srcRect t="24112" r="1738" b="1"/>
          <a:stretch/>
        </p:blipFill>
        <p:spPr>
          <a:xfrm>
            <a:off x="1077159" y="884958"/>
            <a:ext cx="5018843" cy="5602433"/>
          </a:xfrm>
          <a:prstGeom prst="rect">
            <a:avLst/>
          </a:prstGeom>
        </p:spPr>
      </p:pic>
      <p:pic>
        <p:nvPicPr>
          <p:cNvPr id="6" name="Picture 5" descr="Text, letter&#10;&#10;Description automatically generated">
            <a:extLst>
              <a:ext uri="{FF2B5EF4-FFF2-40B4-BE49-F238E27FC236}">
                <a16:creationId xmlns:a16="http://schemas.microsoft.com/office/drawing/2014/main" id="{29E78339-EBA1-4EDB-9B59-50FB7ABBF4DF}"/>
              </a:ext>
            </a:extLst>
          </p:cNvPr>
          <p:cNvPicPr>
            <a:picLocks noChangeAspect="1"/>
          </p:cNvPicPr>
          <p:nvPr/>
        </p:nvPicPr>
        <p:blipFill rotWithShape="1">
          <a:blip r:embed="rId3">
            <a:extLst>
              <a:ext uri="{28A0092B-C50C-407E-A947-70E740481C1C}">
                <a14:useLocalDpi xmlns:a14="http://schemas.microsoft.com/office/drawing/2010/main" val="0"/>
              </a:ext>
            </a:extLst>
          </a:blip>
          <a:srcRect t="10681" b="35429"/>
          <a:stretch/>
        </p:blipFill>
        <p:spPr>
          <a:xfrm>
            <a:off x="6095999" y="2577013"/>
            <a:ext cx="5018842" cy="3910378"/>
          </a:xfrm>
          <a:prstGeom prst="rect">
            <a:avLst/>
          </a:prstGeom>
        </p:spPr>
      </p:pic>
      <p:sp>
        <p:nvSpPr>
          <p:cNvPr id="7" name="Subtitle 8">
            <a:extLst>
              <a:ext uri="{FF2B5EF4-FFF2-40B4-BE49-F238E27FC236}">
                <a16:creationId xmlns:a16="http://schemas.microsoft.com/office/drawing/2014/main" id="{1159B20B-E67D-449C-9A3A-60B5CC110A3E}"/>
              </a:ext>
            </a:extLst>
          </p:cNvPr>
          <p:cNvSpPr txBox="1">
            <a:spLocks/>
          </p:cNvSpPr>
          <p:nvPr/>
        </p:nvSpPr>
        <p:spPr>
          <a:xfrm>
            <a:off x="6095999" y="1268231"/>
            <a:ext cx="5344771"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Calculation of</a:t>
            </a:r>
          </a:p>
          <a:p>
            <a:pPr marL="0" indent="0" algn="ctr">
              <a:buNone/>
            </a:pPr>
            <a:r>
              <a:rPr lang="en-US" altLang="zh-CN" sz="2400" spc="300" dirty="0">
                <a:latin typeface="Lato" panose="020F0502020204030203" pitchFamily="34" charset="0"/>
                <a:ea typeface="Source Sans Pro" panose="020B0503030403020204" pitchFamily="34" charset="0"/>
              </a:rPr>
              <a:t>eigenvalues and eigenvectors</a:t>
            </a:r>
          </a:p>
        </p:txBody>
      </p:sp>
    </p:spTree>
    <p:extLst>
      <p:ext uri="{BB962C8B-B14F-4D97-AF65-F5344CB8AC3E}">
        <p14:creationId xmlns:p14="http://schemas.microsoft.com/office/powerpoint/2010/main" val="15726165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 letter&#10;&#10;Description automatically generated">
            <a:extLst>
              <a:ext uri="{FF2B5EF4-FFF2-40B4-BE49-F238E27FC236}">
                <a16:creationId xmlns:a16="http://schemas.microsoft.com/office/drawing/2014/main" id="{6315BBB4-C402-4F23-A017-DF08FCB1E69B}"/>
              </a:ext>
            </a:extLst>
          </p:cNvPr>
          <p:cNvPicPr>
            <a:picLocks noChangeAspect="1"/>
          </p:cNvPicPr>
          <p:nvPr/>
        </p:nvPicPr>
        <p:blipFill rotWithShape="1">
          <a:blip r:embed="rId2">
            <a:extLst>
              <a:ext uri="{28A0092B-C50C-407E-A947-70E740481C1C}">
                <a14:useLocalDpi xmlns:a14="http://schemas.microsoft.com/office/drawing/2010/main" val="0"/>
              </a:ext>
            </a:extLst>
          </a:blip>
          <a:srcRect t="63848" b="5107"/>
          <a:stretch/>
        </p:blipFill>
        <p:spPr>
          <a:xfrm>
            <a:off x="3586578" y="2515693"/>
            <a:ext cx="5018842" cy="2252742"/>
          </a:xfrm>
          <a:prstGeom prst="rect">
            <a:avLst/>
          </a:prstGeom>
        </p:spPr>
      </p:pic>
      <p:sp>
        <p:nvSpPr>
          <p:cNvPr id="3" name="Subtitle 8">
            <a:extLst>
              <a:ext uri="{FF2B5EF4-FFF2-40B4-BE49-F238E27FC236}">
                <a16:creationId xmlns:a16="http://schemas.microsoft.com/office/drawing/2014/main" id="{D5ED2BB2-B55C-4BF0-A887-0A32A146E156}"/>
              </a:ext>
            </a:extLst>
          </p:cNvPr>
          <p:cNvSpPr txBox="1">
            <a:spLocks/>
          </p:cNvSpPr>
          <p:nvPr/>
        </p:nvSpPr>
        <p:spPr>
          <a:xfrm>
            <a:off x="3423613" y="1359364"/>
            <a:ext cx="5344771"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Proof of SVD</a:t>
            </a:r>
          </a:p>
        </p:txBody>
      </p:sp>
    </p:spTree>
    <p:extLst>
      <p:ext uri="{BB962C8B-B14F-4D97-AF65-F5344CB8AC3E}">
        <p14:creationId xmlns:p14="http://schemas.microsoft.com/office/powerpoint/2010/main" val="1799065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rincipal Component Analysis second principal">
            <a:extLst>
              <a:ext uri="{FF2B5EF4-FFF2-40B4-BE49-F238E27FC236}">
                <a16:creationId xmlns:a16="http://schemas.microsoft.com/office/drawing/2014/main" id="{8D9C420B-FAFB-45A4-871C-916171F0EC7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73944" y="1916097"/>
            <a:ext cx="10749378" cy="42997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 letter&#10;&#10;Description automatically generated">
            <a:extLst>
              <a:ext uri="{FF2B5EF4-FFF2-40B4-BE49-F238E27FC236}">
                <a16:creationId xmlns:a16="http://schemas.microsoft.com/office/drawing/2014/main" id="{DAD3C094-02B5-4584-AAC6-6A4C1033DD96}"/>
              </a:ext>
            </a:extLst>
          </p:cNvPr>
          <p:cNvPicPr>
            <a:picLocks noChangeAspect="1"/>
          </p:cNvPicPr>
          <p:nvPr/>
        </p:nvPicPr>
        <p:blipFill rotWithShape="1">
          <a:blip r:embed="rId3">
            <a:extLst>
              <a:ext uri="{28A0092B-C50C-407E-A947-70E740481C1C}">
                <a14:useLocalDpi xmlns:a14="http://schemas.microsoft.com/office/drawing/2010/main" val="0"/>
              </a:ext>
            </a:extLst>
          </a:blip>
          <a:srcRect t="7896" b="60130"/>
          <a:stretch/>
        </p:blipFill>
        <p:spPr>
          <a:xfrm>
            <a:off x="6713380" y="4065972"/>
            <a:ext cx="4557365" cy="2192784"/>
          </a:xfrm>
          <a:prstGeom prst="rect">
            <a:avLst/>
          </a:prstGeom>
        </p:spPr>
      </p:pic>
      <p:sp>
        <p:nvSpPr>
          <p:cNvPr id="5" name="Subtitle 8">
            <a:extLst>
              <a:ext uri="{FF2B5EF4-FFF2-40B4-BE49-F238E27FC236}">
                <a16:creationId xmlns:a16="http://schemas.microsoft.com/office/drawing/2014/main" id="{D8B09771-EA2D-4A9F-8B39-0B82F6A60400}"/>
              </a:ext>
            </a:extLst>
          </p:cNvPr>
          <p:cNvSpPr txBox="1">
            <a:spLocks/>
          </p:cNvSpPr>
          <p:nvPr/>
        </p:nvSpPr>
        <p:spPr>
          <a:xfrm>
            <a:off x="2388081" y="947679"/>
            <a:ext cx="7415837" cy="92551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Orthonormality of the Principle Components </a:t>
            </a:r>
          </a:p>
          <a:p>
            <a:pPr marL="0" indent="0" algn="ctr">
              <a:buNone/>
            </a:pPr>
            <a:r>
              <a:rPr lang="en-US" altLang="zh-CN" sz="2400" spc="300" dirty="0">
                <a:latin typeface="Lato" panose="020F0502020204030203" pitchFamily="34" charset="0"/>
                <a:ea typeface="Source Sans Pro" panose="020B0503030403020204" pitchFamily="34" charset="0"/>
              </a:rPr>
              <a:t>&amp; the Orthogonal Matrix</a:t>
            </a:r>
          </a:p>
        </p:txBody>
      </p:sp>
      <p:sp>
        <p:nvSpPr>
          <p:cNvPr id="6" name="Rectangle 5">
            <a:extLst>
              <a:ext uri="{FF2B5EF4-FFF2-40B4-BE49-F238E27FC236}">
                <a16:creationId xmlns:a16="http://schemas.microsoft.com/office/drawing/2014/main" id="{065FAE06-3060-45AC-88F8-F24BB6356696}"/>
              </a:ext>
            </a:extLst>
          </p:cNvPr>
          <p:cNvSpPr/>
          <p:nvPr/>
        </p:nvSpPr>
        <p:spPr>
          <a:xfrm>
            <a:off x="6750752" y="2793231"/>
            <a:ext cx="3849364" cy="707886"/>
          </a:xfrm>
          <a:prstGeom prst="rect">
            <a:avLst/>
          </a:prstGeom>
        </p:spPr>
        <p:txBody>
          <a:bodyPr wrap="square">
            <a:spAutoFit/>
          </a:bodyPr>
          <a:lstStyle/>
          <a:p>
            <a:pPr algn="ctr"/>
            <a:r>
              <a:rPr lang="en-US" altLang="zh-CN" sz="2000" dirty="0">
                <a:solidFill>
                  <a:srgbClr val="000000"/>
                </a:solidFill>
                <a:latin typeface="Centaur" panose="02030504050205020304" pitchFamily="18" charset="0"/>
              </a:rPr>
              <a:t>Probabilistically, it’s assumed that there’s no correlation between each PCs.</a:t>
            </a:r>
            <a:endParaRPr lang="en-US" sz="2000" dirty="0">
              <a:latin typeface="Centaur" panose="02030504050205020304" pitchFamily="18" charset="0"/>
            </a:endParaRPr>
          </a:p>
        </p:txBody>
      </p:sp>
    </p:spTree>
    <p:extLst>
      <p:ext uri="{BB962C8B-B14F-4D97-AF65-F5344CB8AC3E}">
        <p14:creationId xmlns:p14="http://schemas.microsoft.com/office/powerpoint/2010/main" val="21981156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ichal Kosinski (@michalkosinski) | Twitter">
            <a:extLst>
              <a:ext uri="{FF2B5EF4-FFF2-40B4-BE49-F238E27FC236}">
                <a16:creationId xmlns:a16="http://schemas.microsoft.com/office/drawing/2014/main" id="{18FA5F89-F6AA-4EAA-8B8D-C0D607ED3C56}"/>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4569408" y="1669555"/>
            <a:ext cx="3053179" cy="30531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DD4F728-A094-45D8-BAB6-5DDFF4AACD00}"/>
              </a:ext>
            </a:extLst>
          </p:cNvPr>
          <p:cNvSpPr/>
          <p:nvPr/>
        </p:nvSpPr>
        <p:spPr>
          <a:xfrm>
            <a:off x="2644063" y="5130187"/>
            <a:ext cx="6903868" cy="338554"/>
          </a:xfrm>
          <a:prstGeom prst="rect">
            <a:avLst/>
          </a:prstGeom>
        </p:spPr>
        <p:txBody>
          <a:bodyPr wrap="square">
            <a:spAutoFit/>
          </a:bodyPr>
          <a:lstStyle/>
          <a:p>
            <a:r>
              <a:rPr lang="en-US" sz="1600" dirty="0"/>
              <a:t>Mining big data to extract patterns and predict real-life outcomes. - Kosinski et al.</a:t>
            </a:r>
          </a:p>
        </p:txBody>
      </p:sp>
      <p:sp>
        <p:nvSpPr>
          <p:cNvPr id="3" name="Rectangle 2">
            <a:extLst>
              <a:ext uri="{FF2B5EF4-FFF2-40B4-BE49-F238E27FC236}">
                <a16:creationId xmlns:a16="http://schemas.microsoft.com/office/drawing/2014/main" id="{10885F29-CAE2-4432-95F6-7C6EF9D6C97B}"/>
              </a:ext>
            </a:extLst>
          </p:cNvPr>
          <p:cNvSpPr/>
          <p:nvPr/>
        </p:nvSpPr>
        <p:spPr>
          <a:xfrm>
            <a:off x="3791202" y="5568519"/>
            <a:ext cx="4609595" cy="338554"/>
          </a:xfrm>
          <a:prstGeom prst="rect">
            <a:avLst/>
          </a:prstGeom>
        </p:spPr>
        <p:txBody>
          <a:bodyPr wrap="none">
            <a:spAutoFit/>
          </a:bodyPr>
          <a:lstStyle/>
          <a:p>
            <a:r>
              <a:rPr lang="en-US" sz="1600" dirty="0">
                <a:hlinkClick r:id="rId3"/>
              </a:rPr>
              <a:t>The End of Privacy | Michal Kosinski | Talks at Google</a:t>
            </a:r>
            <a:endParaRPr lang="en-US" sz="1600" b="0" i="0" dirty="0">
              <a:effectLst/>
            </a:endParaRPr>
          </a:p>
        </p:txBody>
      </p:sp>
      <p:sp>
        <p:nvSpPr>
          <p:cNvPr id="7" name="Subtitle 8">
            <a:extLst>
              <a:ext uri="{FF2B5EF4-FFF2-40B4-BE49-F238E27FC236}">
                <a16:creationId xmlns:a16="http://schemas.microsoft.com/office/drawing/2014/main" id="{A7D46745-8054-4EB1-9DAA-88746FEDCD9C}"/>
              </a:ext>
            </a:extLst>
          </p:cNvPr>
          <p:cNvSpPr txBox="1">
            <a:spLocks/>
          </p:cNvSpPr>
          <p:nvPr/>
        </p:nvSpPr>
        <p:spPr>
          <a:xfrm>
            <a:off x="936168" y="950927"/>
            <a:ext cx="1031965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Further Reading – SVD &amp; LDA as a Psychometric Approach</a:t>
            </a:r>
          </a:p>
        </p:txBody>
      </p:sp>
    </p:spTree>
    <p:extLst>
      <p:ext uri="{BB962C8B-B14F-4D97-AF65-F5344CB8AC3E}">
        <p14:creationId xmlns:p14="http://schemas.microsoft.com/office/powerpoint/2010/main" val="34300049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ntroduction to autoencoders.">
            <a:extLst>
              <a:ext uri="{FF2B5EF4-FFF2-40B4-BE49-F238E27FC236}">
                <a16:creationId xmlns:a16="http://schemas.microsoft.com/office/drawing/2014/main" id="{802411ED-7A32-4DE5-A6F7-CB695F392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271" y="1781672"/>
            <a:ext cx="6267450" cy="4339559"/>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5D6CB58F-F1DD-4E63-BA2A-10EC46A7CE0B}"/>
              </a:ext>
            </a:extLst>
          </p:cNvPr>
          <p:cNvSpPr txBox="1">
            <a:spLocks/>
          </p:cNvSpPr>
          <p:nvPr/>
        </p:nvSpPr>
        <p:spPr>
          <a:xfrm>
            <a:off x="2388078" y="856162"/>
            <a:ext cx="741583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Linear Autoencoder and PCA </a:t>
            </a:r>
          </a:p>
        </p:txBody>
      </p:sp>
    </p:spTree>
    <p:extLst>
      <p:ext uri="{BB962C8B-B14F-4D97-AF65-F5344CB8AC3E}">
        <p14:creationId xmlns:p14="http://schemas.microsoft.com/office/powerpoint/2010/main" val="3396521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Autoencoder in biology — review and perspectives | by Encode Box | Medium">
            <a:extLst>
              <a:ext uri="{FF2B5EF4-FFF2-40B4-BE49-F238E27FC236}">
                <a16:creationId xmlns:a16="http://schemas.microsoft.com/office/drawing/2014/main" id="{12C9BCDD-5AA1-4256-9F8E-5AD0E2203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06" y="1732248"/>
            <a:ext cx="8534585" cy="429729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064D0034-277A-4335-AC74-1E0812FA5828}"/>
              </a:ext>
            </a:extLst>
          </p:cNvPr>
          <p:cNvSpPr txBox="1">
            <a:spLocks/>
          </p:cNvSpPr>
          <p:nvPr/>
        </p:nvSpPr>
        <p:spPr>
          <a:xfrm>
            <a:off x="1910169" y="840164"/>
            <a:ext cx="8371657"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Autoencoder as Nonlinear Dimension Reduction </a:t>
            </a:r>
          </a:p>
        </p:txBody>
      </p:sp>
    </p:spTree>
    <p:extLst>
      <p:ext uri="{BB962C8B-B14F-4D97-AF65-F5344CB8AC3E}">
        <p14:creationId xmlns:p14="http://schemas.microsoft.com/office/powerpoint/2010/main" val="303245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A picture containing clock, drawing&#10;&#10;Description automatically generated">
            <a:extLst>
              <a:ext uri="{FF2B5EF4-FFF2-40B4-BE49-F238E27FC236}">
                <a16:creationId xmlns:a16="http://schemas.microsoft.com/office/drawing/2014/main" id="{BE2A15FF-162B-481C-9DBB-95C8C1E7AE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38099" y="2063981"/>
            <a:ext cx="7515795" cy="2574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CDFE886-F087-4500-88BF-7567AD8624AB}"/>
                  </a:ext>
                </a:extLst>
              </p:cNvPr>
              <p:cNvSpPr txBox="1"/>
              <p:nvPr/>
            </p:nvSpPr>
            <p:spPr>
              <a:xfrm>
                <a:off x="2675290" y="4800427"/>
                <a:ext cx="6841412" cy="615553"/>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𝑂𝑢𝑡𝑝𝑢𝑡</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ea typeface="Cambria Math" panose="02040503050406030204" pitchFamily="18" charset="0"/>
                                  </a:rPr>
                                </m:ctrlPr>
                              </m:mPr>
                              <m:m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1</m:t>
                                      </m:r>
                                    </m:sub>
                                  </m:sSub>
                                </m:e>
                              </m:mr>
                              <m:m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2</m:t>
                                      </m:r>
                                    </m:sub>
                                  </m:sSub>
                                </m:e>
                              </m:mr>
                            </m:m>
                          </m:e>
                        </m:d>
                      </m:e>
                    </m:d>
                  </m:oMath>
                </a14:m>
                <a:r>
                  <a:rPr lang="en-US" sz="2400" dirty="0"/>
                  <a:t>, where nonlinearity is introduced</a:t>
                </a:r>
              </a:p>
            </p:txBody>
          </p:sp>
        </mc:Choice>
        <mc:Fallback xmlns="">
          <p:sp>
            <p:nvSpPr>
              <p:cNvPr id="8" name="TextBox 7">
                <a:extLst>
                  <a:ext uri="{FF2B5EF4-FFF2-40B4-BE49-F238E27FC236}">
                    <a16:creationId xmlns:a16="http://schemas.microsoft.com/office/drawing/2014/main" id="{1CDFE886-F087-4500-88BF-7567AD8624AB}"/>
                  </a:ext>
                </a:extLst>
              </p:cNvPr>
              <p:cNvSpPr txBox="1">
                <a:spLocks noRot="1" noChangeAspect="1" noMove="1" noResize="1" noEditPoints="1" noAdjustHandles="1" noChangeArrowheads="1" noChangeShapeType="1" noTextEdit="1"/>
              </p:cNvSpPr>
              <p:nvPr/>
            </p:nvSpPr>
            <p:spPr>
              <a:xfrm>
                <a:off x="2675290" y="4800427"/>
                <a:ext cx="6841412" cy="615553"/>
              </a:xfrm>
              <a:prstGeom prst="rect">
                <a:avLst/>
              </a:prstGeom>
              <a:blipFill>
                <a:blip r:embed="rId3"/>
                <a:stretch>
                  <a:fillRect r="-357" b="-108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C93C26E-A477-41C2-9932-B2C640BA1574}"/>
                  </a:ext>
                </a:extLst>
              </p:cNvPr>
              <p:cNvSpPr txBox="1"/>
              <p:nvPr/>
            </p:nvSpPr>
            <p:spPr>
              <a:xfrm>
                <a:off x="8714154" y="2157045"/>
                <a:ext cx="937846" cy="111825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4000" i="1">
                                  <a:latin typeface="Cambria Math" panose="02040503050406030204" pitchFamily="18" charset="0"/>
                                  <a:ea typeface="Cambria Math" panose="02040503050406030204" pitchFamily="18" charset="0"/>
                                </a:rPr>
                              </m:ctrlPr>
                            </m:mPr>
                            <m:mr>
                              <m:e>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𝑣</m:t>
                                    </m:r>
                                  </m:e>
                                  <m:sub>
                                    <m:r>
                                      <a:rPr lang="en-US" sz="4000" i="1">
                                        <a:latin typeface="Cambria Math" panose="02040503050406030204" pitchFamily="18" charset="0"/>
                                        <a:ea typeface="Cambria Math" panose="02040503050406030204" pitchFamily="18" charset="0"/>
                                      </a:rPr>
                                      <m:t>1</m:t>
                                    </m:r>
                                  </m:sub>
                                </m:sSub>
                              </m:e>
                            </m:mr>
                            <m:mr>
                              <m:e>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𝑣</m:t>
                                    </m:r>
                                  </m:e>
                                  <m:sub>
                                    <m:r>
                                      <a:rPr lang="en-US" sz="4000" i="1">
                                        <a:latin typeface="Cambria Math" panose="02040503050406030204" pitchFamily="18" charset="0"/>
                                        <a:ea typeface="Cambria Math" panose="02040503050406030204" pitchFamily="18" charset="0"/>
                                      </a:rPr>
                                      <m:t>2</m:t>
                                    </m:r>
                                  </m:sub>
                                </m:sSub>
                              </m:e>
                            </m:mr>
                          </m:m>
                        </m:e>
                      </m:d>
                    </m:oMath>
                  </m:oMathPara>
                </a14:m>
                <a:endParaRPr lang="en-US" sz="4000" dirty="0"/>
              </a:p>
            </p:txBody>
          </p:sp>
        </mc:Choice>
        <mc:Fallback xmlns="">
          <p:sp>
            <p:nvSpPr>
              <p:cNvPr id="10" name="TextBox 9">
                <a:extLst>
                  <a:ext uri="{FF2B5EF4-FFF2-40B4-BE49-F238E27FC236}">
                    <a16:creationId xmlns:a16="http://schemas.microsoft.com/office/drawing/2014/main" id="{7C93C26E-A477-41C2-9932-B2C640BA1574}"/>
                  </a:ext>
                </a:extLst>
              </p:cNvPr>
              <p:cNvSpPr txBox="1">
                <a:spLocks noRot="1" noChangeAspect="1" noMove="1" noResize="1" noEditPoints="1" noAdjustHandles="1" noChangeArrowheads="1" noChangeShapeType="1" noTextEdit="1"/>
              </p:cNvSpPr>
              <p:nvPr/>
            </p:nvSpPr>
            <p:spPr>
              <a:xfrm>
                <a:off x="8714154" y="2157045"/>
                <a:ext cx="937846" cy="1118255"/>
              </a:xfrm>
              <a:prstGeom prst="rect">
                <a:avLst/>
              </a:prstGeom>
              <a:blipFill>
                <a:blip r:embed="rId4"/>
                <a:stretch>
                  <a:fillRect/>
                </a:stretch>
              </a:blipFill>
            </p:spPr>
            <p:txBody>
              <a:bodyPr/>
              <a:lstStyle/>
              <a:p>
                <a:r>
                  <a:rPr lang="en-US">
                    <a:noFill/>
                  </a:rPr>
                  <a:t> </a:t>
                </a:r>
              </a:p>
            </p:txBody>
          </p:sp>
        </mc:Fallback>
      </mc:AlternateContent>
      <p:sp>
        <p:nvSpPr>
          <p:cNvPr id="6" name="Subtitle 8">
            <a:extLst>
              <a:ext uri="{FF2B5EF4-FFF2-40B4-BE49-F238E27FC236}">
                <a16:creationId xmlns:a16="http://schemas.microsoft.com/office/drawing/2014/main" id="{E9927BDE-FC2B-43FF-8344-737E0303D859}"/>
              </a:ext>
            </a:extLst>
          </p:cNvPr>
          <p:cNvSpPr txBox="1">
            <a:spLocks/>
          </p:cNvSpPr>
          <p:nvPr/>
        </p:nvSpPr>
        <p:spPr>
          <a:xfrm>
            <a:off x="1360494" y="976185"/>
            <a:ext cx="9471004"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solidFill>
                  <a:srgbClr val="C00000"/>
                </a:solidFill>
                <a:latin typeface="Lato" panose="020F0502020204030203" pitchFamily="34" charset="0"/>
                <a:ea typeface="Source Sans Pro" panose="020B0503030403020204" pitchFamily="34" charset="0"/>
              </a:rPr>
              <a:t>Recall: </a:t>
            </a:r>
            <a:r>
              <a:rPr lang="en-US" altLang="zh-CN" sz="2400" spc="300" dirty="0">
                <a:latin typeface="Lato" panose="020F0502020204030203" pitchFamily="34" charset="0"/>
                <a:ea typeface="Source Sans Pro" panose="020B0503030403020204" pitchFamily="34" charset="0"/>
              </a:rPr>
              <a:t>Matrix Representation of a Singular Perceptron</a:t>
            </a:r>
          </a:p>
        </p:txBody>
      </p:sp>
    </p:spTree>
    <p:extLst>
      <p:ext uri="{BB962C8B-B14F-4D97-AF65-F5344CB8AC3E}">
        <p14:creationId xmlns:p14="http://schemas.microsoft.com/office/powerpoint/2010/main" val="826641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DC7B37A-B46D-4D31-BB20-AAA41B2FC3BC}"/>
              </a:ext>
            </a:extLst>
          </p:cNvPr>
          <p:cNvCxnSpPr>
            <a:cxnSpLocks/>
          </p:cNvCxnSpPr>
          <p:nvPr/>
        </p:nvCxnSpPr>
        <p:spPr>
          <a:xfrm>
            <a:off x="2526853"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17F77B2-687B-4415-AE72-74999684C3D6}"/>
              </a:ext>
            </a:extLst>
          </p:cNvPr>
          <p:cNvSpPr/>
          <p:nvPr/>
        </p:nvSpPr>
        <p:spPr>
          <a:xfrm>
            <a:off x="2380207" y="2087955"/>
            <a:ext cx="279932" cy="279932"/>
          </a:xfrm>
          <a:prstGeom prst="ellipse">
            <a:avLst/>
          </a:prstGeom>
          <a:solidFill>
            <a:schemeClr val="tx1">
              <a:lumMod val="95000"/>
              <a:lumOff val="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Black" panose="020F0A02020204030203" pitchFamily="34" charset="0"/>
              <a:ea typeface="+mn-ea"/>
              <a:cs typeface="+mn-cs"/>
            </a:endParaRPr>
          </a:p>
        </p:txBody>
      </p:sp>
      <p:sp>
        <p:nvSpPr>
          <p:cNvPr id="21" name="TextBox 20">
            <a:extLst>
              <a:ext uri="{FF2B5EF4-FFF2-40B4-BE49-F238E27FC236}">
                <a16:creationId xmlns:a16="http://schemas.microsoft.com/office/drawing/2014/main" id="{3E15C73C-9907-4BAD-BBD1-73BEEC654DA3}"/>
              </a:ext>
            </a:extLst>
          </p:cNvPr>
          <p:cNvSpPr txBox="1"/>
          <p:nvPr/>
        </p:nvSpPr>
        <p:spPr>
          <a:xfrm>
            <a:off x="2906323" y="1904755"/>
            <a:ext cx="78889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rPr>
              <a:t>Dimensionality Reduction</a:t>
            </a:r>
            <a:endParaRPr kumimoji="0" lang="en-US" sz="3600" b="0" i="0" u="none" strike="noStrike" kern="1200" cap="none" spc="0" normalizeH="0" baseline="0" noProof="0" dirty="0">
              <a:ln>
                <a:noFill/>
              </a:ln>
              <a:solidFill>
                <a:prstClr val="black"/>
              </a:solidFill>
              <a:effectLst/>
              <a:uLnTx/>
              <a:uFillTx/>
              <a:latin typeface="Bebas Neue" panose="020B0606020202050201"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207BBB24-D975-496D-80E3-7BB47CFF5BF5}"/>
              </a:ext>
            </a:extLst>
          </p:cNvPr>
          <p:cNvSpPr txBox="1"/>
          <p:nvPr/>
        </p:nvSpPr>
        <p:spPr>
          <a:xfrm>
            <a:off x="2906322" y="2818627"/>
            <a:ext cx="8474843" cy="378565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Curse of Dimensionality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cs typeface="+mn-cs"/>
              </a:rPr>
              <a:t>Principal Component Analysis (PCA) &amp; Autoencoder (AE)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C00000"/>
                </a:solidFill>
                <a:effectLst/>
                <a:uLnTx/>
                <a:uFillTx/>
                <a:latin typeface="Calibri" panose="020F0502020204030204"/>
                <a:ea typeface="+mn-ea"/>
                <a:cs typeface="+mn-cs"/>
              </a:rPr>
              <a:t>Variational </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Autoencoder </a:t>
            </a:r>
            <a:r>
              <a:rPr lang="en-US" sz="2400" dirty="0">
                <a:solidFill>
                  <a:srgbClr val="C00000"/>
                </a:solidFill>
                <a:latin typeface="Calibri" panose="020F0502020204030204"/>
              </a:rPr>
              <a:t>(VAE, which is a Generative Model)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342900" indent="-342900">
              <a:buFont typeface="Arial" panose="020B0604020202020204" pitchFamily="34" charset="0"/>
              <a:buChar char="•"/>
              <a:defRPr/>
            </a:pPr>
            <a:r>
              <a:rPr lang="en-US" altLang="zh-CN" sz="2400" dirty="0">
                <a:solidFill>
                  <a:schemeClr val="bg1">
                    <a:lumMod val="75000"/>
                  </a:schemeClr>
                </a:solidFill>
              </a:rPr>
              <a:t>Generative Adversarial Networks (GANs)</a:t>
            </a:r>
            <a:endParaRPr kumimoji="0" lang="en-US" sz="2400" b="0" i="0" u="none" strike="noStrike" kern="1200" cap="none" spc="0" normalizeH="0" baseline="0" noProof="0" dirty="0">
              <a:ln>
                <a:noFill/>
              </a:ln>
              <a:solidFill>
                <a:schemeClr val="bg1">
                  <a:lumMod val="75000"/>
                </a:schemeClr>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chemeClr val="bg1">
                  <a:lumMod val="75000"/>
                </a:schemeClr>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chemeClr val="bg1">
                    <a:lumMod val="75000"/>
                  </a:schemeClr>
                </a:solidFill>
                <a:latin typeface="Calibri" panose="020F0502020204030204"/>
                <a:ea typeface="等线" panose="02010600030101010101" pitchFamily="2" charset="-122"/>
              </a:rPr>
              <a:t>Manifold Learning (t-SNE)</a:t>
            </a:r>
            <a:endParaRPr kumimoji="0" lang="en-US" altLang="zh-CN" sz="2400" b="0" i="0" u="none" strike="noStrike" kern="1200" cap="none" spc="0" normalizeH="0" baseline="0" noProof="0" dirty="0">
              <a:ln>
                <a:noFill/>
              </a:ln>
              <a:solidFill>
                <a:schemeClr val="bg1">
                  <a:lumMod val="75000"/>
                </a:schemeClr>
              </a:solidFill>
              <a:effectLst/>
              <a:uLnTx/>
              <a:uFillTx/>
              <a:latin typeface="Calibri" panose="020F0502020204030204"/>
              <a:ea typeface="等线" panose="0201060003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2400" dirty="0">
              <a:solidFill>
                <a:srgbClr val="C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93016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84CB561B-9033-40EA-A1FC-08256336F14A}"/>
              </a:ext>
            </a:extLst>
          </p:cNvPr>
          <p:cNvSpPr txBox="1">
            <a:spLocks/>
          </p:cNvSpPr>
          <p:nvPr/>
        </p:nvSpPr>
        <p:spPr>
          <a:xfrm>
            <a:off x="1898895" y="1385306"/>
            <a:ext cx="8394209" cy="1092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noProof="0" dirty="0">
                <a:solidFill>
                  <a:prstClr val="black"/>
                </a:solidFill>
                <a:latin typeface="Lato" panose="020F0502020204030203" pitchFamily="34" charset="0"/>
                <a:ea typeface="Source Sans Pro" panose="020B0503030403020204" pitchFamily="34" charset="0"/>
              </a:rPr>
              <a:t>Conventional Definition of in Data Science</a:t>
            </a:r>
            <a:endParaRPr kumimoji="0" lang="en-US" altLang="zh-CN"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endParaRPr>
          </a:p>
        </p:txBody>
      </p:sp>
      <p:sp>
        <p:nvSpPr>
          <p:cNvPr id="2" name="Rectangle 1">
            <a:extLst>
              <a:ext uri="{FF2B5EF4-FFF2-40B4-BE49-F238E27FC236}">
                <a16:creationId xmlns:a16="http://schemas.microsoft.com/office/drawing/2014/main" id="{506D01C3-6460-45FE-8BE0-FDF32ECA3A43}"/>
              </a:ext>
            </a:extLst>
          </p:cNvPr>
          <p:cNvSpPr/>
          <p:nvPr/>
        </p:nvSpPr>
        <p:spPr>
          <a:xfrm>
            <a:off x="6933460" y="6119336"/>
            <a:ext cx="5258540" cy="738664"/>
          </a:xfrm>
          <a:prstGeom prst="rect">
            <a:avLst/>
          </a:prstGeom>
        </p:spPr>
        <p:txBody>
          <a:bodyPr wrap="square">
            <a:spAutoFit/>
          </a:bodyPr>
          <a:lstStyle/>
          <a:p>
            <a:r>
              <a:rPr lang="en-US" sz="1400" dirty="0">
                <a:hlinkClick r:id="rId2"/>
              </a:rPr>
              <a:t>https://blogs.nvidia.com/blog/2018/08/02/supervised-unsupervised</a:t>
            </a:r>
            <a:r>
              <a:rPr lang="en-US" altLang="zh-CN" sz="1400" dirty="0">
                <a:hlinkClick r:id="rId2"/>
              </a:rPr>
              <a:t>-</a:t>
            </a:r>
            <a:r>
              <a:rPr lang="en-US" sz="1400" dirty="0">
                <a:hlinkClick r:id="rId2"/>
              </a:rPr>
              <a:t>learning/#:~:text=In%20a%20supervised%20learning%20model,and%20patterns%20on%20its%20own.</a:t>
            </a:r>
            <a:endParaRPr lang="en-US" sz="1400" dirty="0"/>
          </a:p>
        </p:txBody>
      </p:sp>
      <p:grpSp>
        <p:nvGrpSpPr>
          <p:cNvPr id="7" name="Group 6">
            <a:extLst>
              <a:ext uri="{FF2B5EF4-FFF2-40B4-BE49-F238E27FC236}">
                <a16:creationId xmlns:a16="http://schemas.microsoft.com/office/drawing/2014/main" id="{185BD289-15E7-48C9-8344-298CD9DA7539}"/>
              </a:ext>
            </a:extLst>
          </p:cNvPr>
          <p:cNvGrpSpPr/>
          <p:nvPr/>
        </p:nvGrpSpPr>
        <p:grpSpPr>
          <a:xfrm>
            <a:off x="2103636" y="2715191"/>
            <a:ext cx="7984728" cy="1569660"/>
            <a:chOff x="2251226" y="2812845"/>
            <a:chExt cx="7984728" cy="1569660"/>
          </a:xfrm>
        </p:grpSpPr>
        <p:sp>
          <p:nvSpPr>
            <p:cNvPr id="3" name="Rectangle 2">
              <a:extLst>
                <a:ext uri="{FF2B5EF4-FFF2-40B4-BE49-F238E27FC236}">
                  <a16:creationId xmlns:a16="http://schemas.microsoft.com/office/drawing/2014/main" id="{C51F23BE-925F-4E17-B61B-804CB5C4893D}"/>
                </a:ext>
              </a:extLst>
            </p:cNvPr>
            <p:cNvSpPr/>
            <p:nvPr/>
          </p:nvSpPr>
          <p:spPr>
            <a:xfrm>
              <a:off x="2251226" y="2812845"/>
              <a:ext cx="7984728" cy="1569660"/>
            </a:xfrm>
            <a:prstGeom prst="rect">
              <a:avLst/>
            </a:prstGeom>
          </p:spPr>
          <p:txBody>
            <a:bodyPr wrap="square">
              <a:spAutoFit/>
            </a:bodyPr>
            <a:lstStyle/>
            <a:p>
              <a:r>
                <a:rPr lang="en-US" sz="3200" dirty="0">
                  <a:solidFill>
                    <a:srgbClr val="000000"/>
                  </a:solidFill>
                  <a:latin typeface="Centaur" panose="02030504050205020304" pitchFamily="18" charset="0"/>
                </a:rPr>
                <a:t>An </a:t>
              </a:r>
              <a:r>
                <a:rPr lang="en-US" sz="3200" b="1" dirty="0">
                  <a:solidFill>
                    <a:srgbClr val="000000"/>
                  </a:solidFill>
                  <a:latin typeface="Centaur" panose="02030504050205020304" pitchFamily="18" charset="0"/>
                </a:rPr>
                <a:t>unsupervised model</a:t>
              </a:r>
              <a:r>
                <a:rPr lang="en-US" sz="3200" dirty="0">
                  <a:solidFill>
                    <a:srgbClr val="000000"/>
                  </a:solidFill>
                  <a:latin typeface="Centaur" panose="02030504050205020304" pitchFamily="18" charset="0"/>
                </a:rPr>
                <a:t>, in contrast, provides unlabeled data that the algorithm tries to make sense of by </a:t>
              </a:r>
              <a:r>
                <a:rPr lang="en-US" sz="3200" dirty="0">
                  <a:solidFill>
                    <a:srgbClr val="C00000"/>
                  </a:solidFill>
                  <a:latin typeface="Centaur" panose="02030504050205020304" pitchFamily="18" charset="0"/>
                </a:rPr>
                <a:t>extracting features and patterns on its own</a:t>
              </a:r>
              <a:r>
                <a:rPr lang="en-US" sz="3200" dirty="0">
                  <a:solidFill>
                    <a:srgbClr val="000000"/>
                  </a:solidFill>
                  <a:latin typeface="Centaur" panose="02030504050205020304" pitchFamily="18" charset="0"/>
                </a:rPr>
                <a:t>.</a:t>
              </a:r>
              <a:endParaRPr lang="en-US" sz="3200" dirty="0">
                <a:latin typeface="Centaur" panose="02030504050205020304" pitchFamily="18" charset="0"/>
              </a:endParaRPr>
            </a:p>
          </p:txBody>
        </p:sp>
        <p:sp>
          <p:nvSpPr>
            <p:cNvPr id="5" name="Rectangle 4">
              <a:extLst>
                <a:ext uri="{FF2B5EF4-FFF2-40B4-BE49-F238E27FC236}">
                  <a16:creationId xmlns:a16="http://schemas.microsoft.com/office/drawing/2014/main" id="{A7D1DE79-AA1F-408A-B154-85AB632891A3}"/>
                </a:ext>
              </a:extLst>
            </p:cNvPr>
            <p:cNvSpPr/>
            <p:nvPr/>
          </p:nvSpPr>
          <p:spPr>
            <a:xfrm>
              <a:off x="4731797" y="3844030"/>
              <a:ext cx="3170809" cy="458575"/>
            </a:xfrm>
            <a:prstGeom prst="rect">
              <a:avLst/>
            </a:prstGeom>
            <a:solidFill>
              <a:schemeClr val="accent2">
                <a:lumMod val="20000"/>
                <a:lumOff val="8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B1005CE-7C09-44F3-A4E2-DBCEED4790AF}"/>
                </a:ext>
              </a:extLst>
            </p:cNvPr>
            <p:cNvSpPr/>
            <p:nvPr/>
          </p:nvSpPr>
          <p:spPr>
            <a:xfrm>
              <a:off x="8386437" y="3844030"/>
              <a:ext cx="1165936" cy="458575"/>
            </a:xfrm>
            <a:prstGeom prst="rect">
              <a:avLst/>
            </a:prstGeom>
            <a:solidFill>
              <a:schemeClr val="accent2">
                <a:lumMod val="20000"/>
                <a:lumOff val="8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39434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無傳輸信號時類比視頻和電視中的電視雜訊照片檔及更多全球通訊照片- iStock">
            <a:extLst>
              <a:ext uri="{FF2B5EF4-FFF2-40B4-BE49-F238E27FC236}">
                <a16:creationId xmlns:a16="http://schemas.microsoft.com/office/drawing/2014/main" id="{AC8C2ED0-A77B-45F1-9281-44C129FBB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606" y="2056564"/>
            <a:ext cx="6300788" cy="3322681"/>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967895AE-6909-423D-B055-27798682CD52}"/>
              </a:ext>
            </a:extLst>
          </p:cNvPr>
          <p:cNvSpPr txBox="1">
            <a:spLocks/>
          </p:cNvSpPr>
          <p:nvPr/>
        </p:nvSpPr>
        <p:spPr>
          <a:xfrm>
            <a:off x="2948173" y="1469410"/>
            <a:ext cx="6295657" cy="81956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None/>
              <a:defRPr/>
            </a:pPr>
            <a:r>
              <a:rPr lang="en-US" altLang="zh-CN" sz="2400" spc="225" dirty="0">
                <a:solidFill>
                  <a:prstClr val="black"/>
                </a:solidFill>
                <a:latin typeface="Lato" panose="020F0502020204030203" pitchFamily="34" charset="0"/>
                <a:ea typeface="Source Sans Pro" panose="020B0503030403020204" pitchFamily="34" charset="0"/>
              </a:rPr>
              <a:t>White Noise</a:t>
            </a:r>
          </a:p>
        </p:txBody>
      </p:sp>
    </p:spTree>
    <p:extLst>
      <p:ext uri="{BB962C8B-B14F-4D97-AF65-F5344CB8AC3E}">
        <p14:creationId xmlns:p14="http://schemas.microsoft.com/office/powerpoint/2010/main" val="1582155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8">
            <a:extLst>
              <a:ext uri="{FF2B5EF4-FFF2-40B4-BE49-F238E27FC236}">
                <a16:creationId xmlns:a16="http://schemas.microsoft.com/office/drawing/2014/main" id="{251B2F83-9300-4699-B5A1-E01FDDA64FF5}"/>
              </a:ext>
            </a:extLst>
          </p:cNvPr>
          <p:cNvSpPr txBox="1">
            <a:spLocks/>
          </p:cNvSpPr>
          <p:nvPr/>
        </p:nvSpPr>
        <p:spPr>
          <a:xfrm>
            <a:off x="2948173" y="1469410"/>
            <a:ext cx="6295657" cy="81956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None/>
              <a:defRPr/>
            </a:pPr>
            <a:r>
              <a:rPr lang="en-US" altLang="zh-CN" sz="2100" spc="225" dirty="0">
                <a:solidFill>
                  <a:prstClr val="black"/>
                </a:solidFill>
                <a:latin typeface="Lato" panose="020F0502020204030203" pitchFamily="34" charset="0"/>
                <a:ea typeface="Source Sans Pro" panose="020B0503030403020204" pitchFamily="34" charset="0"/>
              </a:rPr>
              <a:t>Probability Distribution</a:t>
            </a:r>
          </a:p>
        </p:txBody>
      </p:sp>
      <p:pic>
        <p:nvPicPr>
          <p:cNvPr id="7" name="Picture 6" descr="A dog sitting in a car&#10;&#10;Description automatically generated with low confidence">
            <a:extLst>
              <a:ext uri="{FF2B5EF4-FFF2-40B4-BE49-F238E27FC236}">
                <a16:creationId xmlns:a16="http://schemas.microsoft.com/office/drawing/2014/main" id="{2A86328C-DF94-4D0A-89B3-643023267B42}"/>
              </a:ext>
            </a:extLst>
          </p:cNvPr>
          <p:cNvPicPr>
            <a:picLocks noChangeAspect="1"/>
          </p:cNvPicPr>
          <p:nvPr/>
        </p:nvPicPr>
        <p:blipFill rotWithShape="1">
          <a:blip r:embed="rId2">
            <a:extLst>
              <a:ext uri="{28A0092B-C50C-407E-A947-70E740481C1C}">
                <a14:useLocalDpi xmlns:a14="http://schemas.microsoft.com/office/drawing/2010/main" val="0"/>
              </a:ext>
            </a:extLst>
          </a:blip>
          <a:srcRect l="20914" t="254" r="12465" b="-254"/>
          <a:stretch/>
        </p:blipFill>
        <p:spPr>
          <a:xfrm>
            <a:off x="2217141" y="2288770"/>
            <a:ext cx="2322466" cy="2322466"/>
          </a:xfrm>
          <a:prstGeom prst="rect">
            <a:avLst/>
          </a:prstGeom>
        </p:spPr>
      </p:pic>
      <p:pic>
        <p:nvPicPr>
          <p:cNvPr id="19458" name="Picture 2" descr="萌度爆表！臉頰肉太厚，可愛柴柴任人揉捏！ | 寵毛網">
            <a:extLst>
              <a:ext uri="{FF2B5EF4-FFF2-40B4-BE49-F238E27FC236}">
                <a16:creationId xmlns:a16="http://schemas.microsoft.com/office/drawing/2014/main" id="{B98F56C0-CC25-4AFF-919A-ED105EB5D8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9" t="8949" r="5795" b="6766"/>
          <a:stretch/>
        </p:blipFill>
        <p:spPr bwMode="auto">
          <a:xfrm>
            <a:off x="4934766" y="2288769"/>
            <a:ext cx="2322466" cy="2322466"/>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你真的准备好养杜宾犬了吗？ - 知乎">
            <a:extLst>
              <a:ext uri="{FF2B5EF4-FFF2-40B4-BE49-F238E27FC236}">
                <a16:creationId xmlns:a16="http://schemas.microsoft.com/office/drawing/2014/main" id="{1E45B506-F8DE-47EA-98EC-39E1DCF90F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503" t="8031" r="17597" b="42815"/>
          <a:stretch/>
        </p:blipFill>
        <p:spPr bwMode="auto">
          <a:xfrm>
            <a:off x="7652393" y="2288769"/>
            <a:ext cx="2322467" cy="2322466"/>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8">
            <a:extLst>
              <a:ext uri="{FF2B5EF4-FFF2-40B4-BE49-F238E27FC236}">
                <a16:creationId xmlns:a16="http://schemas.microsoft.com/office/drawing/2014/main" id="{6523650E-14A7-4F70-9FDC-1023D1566054}"/>
              </a:ext>
            </a:extLst>
          </p:cNvPr>
          <p:cNvSpPr txBox="1">
            <a:spLocks/>
          </p:cNvSpPr>
          <p:nvPr/>
        </p:nvSpPr>
        <p:spPr>
          <a:xfrm>
            <a:off x="2948173" y="4978808"/>
            <a:ext cx="6295657" cy="81956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None/>
              <a:defRPr/>
            </a:pPr>
            <a:r>
              <a:rPr lang="zh-CN" altLang="en-US" sz="1500" spc="225" dirty="0">
                <a:solidFill>
                  <a:prstClr val="black"/>
                </a:solidFill>
                <a:latin typeface="Lato" panose="020F0502020204030203" pitchFamily="34" charset="0"/>
                <a:ea typeface="Source Sans Pro" panose="020B0503030403020204" pitchFamily="34" charset="0"/>
              </a:rPr>
              <a:t>圖像作爲數值資料，既然其數值排列不是隨機的，那麽必然存在著某種高維，複雜（難以被表示）的概率分佈（狗狗分佈</a:t>
            </a:r>
            <a:r>
              <a:rPr lang="zh-CN" altLang="en-US" sz="1800" spc="225" dirty="0">
                <a:solidFill>
                  <a:prstClr val="black"/>
                </a:solidFill>
                <a:latin typeface="Lato" panose="020F0502020204030203" pitchFamily="34" charset="0"/>
                <a:ea typeface="Source Sans Pro" panose="020B0503030403020204" pitchFamily="34" charset="0"/>
              </a:rPr>
              <a:t>）</a:t>
            </a:r>
            <a:endParaRPr lang="en-US" altLang="zh-CN" sz="1800" spc="225" dirty="0">
              <a:solidFill>
                <a:prstClr val="black"/>
              </a:solidFill>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20149268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Joan Miró - Wikipedia">
            <a:extLst>
              <a:ext uri="{FF2B5EF4-FFF2-40B4-BE49-F238E27FC236}">
                <a16:creationId xmlns:a16="http://schemas.microsoft.com/office/drawing/2014/main" id="{03AFFA32-65D4-440A-832B-B6E04FD20E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2" y="857250"/>
            <a:ext cx="4139951" cy="52694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7 Joan Miró Artworks That Abstractly Visualize His Memories and Dreams">
            <a:extLst>
              <a:ext uri="{FF2B5EF4-FFF2-40B4-BE49-F238E27FC236}">
                <a16:creationId xmlns:a16="http://schemas.microsoft.com/office/drawing/2014/main" id="{8E856880-32CD-4A2D-A759-2099C6FADB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8688" y="1085990"/>
            <a:ext cx="3099173" cy="21876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B9360D-4C0C-45A8-BB74-B6862C9F12E4}"/>
              </a:ext>
            </a:extLst>
          </p:cNvPr>
          <p:cNvSpPr txBox="1"/>
          <p:nvPr/>
        </p:nvSpPr>
        <p:spPr>
          <a:xfrm>
            <a:off x="7215837" y="5633512"/>
            <a:ext cx="4572000" cy="300082"/>
          </a:xfrm>
          <a:prstGeom prst="rect">
            <a:avLst/>
          </a:prstGeom>
          <a:noFill/>
        </p:spPr>
        <p:txBody>
          <a:bodyPr wrap="square">
            <a:spAutoFit/>
          </a:bodyPr>
          <a:lstStyle/>
          <a:p>
            <a:pPr algn="l"/>
            <a:r>
              <a:rPr lang="en-US" sz="1350" b="1" i="1" cap="all" dirty="0">
                <a:solidFill>
                  <a:srgbClr val="000000"/>
                </a:solidFill>
                <a:latin typeface="Avenir-Next"/>
              </a:rPr>
              <a:t>L</a:t>
            </a:r>
            <a:r>
              <a:rPr lang="en-US" altLang="zh-CN" sz="1350" b="1" i="1" cap="all" dirty="0">
                <a:solidFill>
                  <a:srgbClr val="000000"/>
                </a:solidFill>
                <a:latin typeface="Avenir-Next"/>
              </a:rPr>
              <a:t>A Nuit</a:t>
            </a:r>
            <a:r>
              <a:rPr lang="en-US" sz="1350" b="1" cap="all" dirty="0">
                <a:solidFill>
                  <a:srgbClr val="000000"/>
                </a:solidFill>
                <a:latin typeface="Avenir-Next"/>
              </a:rPr>
              <a:t>, 1953</a:t>
            </a:r>
            <a:endParaRPr lang="en-US" sz="1350" cap="all" dirty="0">
              <a:solidFill>
                <a:srgbClr val="000000"/>
              </a:solidFill>
              <a:latin typeface="Avenir-Next"/>
            </a:endParaRPr>
          </a:p>
        </p:txBody>
      </p:sp>
      <p:pic>
        <p:nvPicPr>
          <p:cNvPr id="21510" name="Picture 6" descr="Joan Miro - Bleu II (Blue II) - Art Prints by Joan Miró | Buy Posters,  Frames, Canvas &amp;amp; Digital Art Prints | Small, Compact, Medium and Large  Variants">
            <a:extLst>
              <a:ext uri="{FF2B5EF4-FFF2-40B4-BE49-F238E27FC236}">
                <a16:creationId xmlns:a16="http://schemas.microsoft.com/office/drawing/2014/main" id="{ECCF459F-BA70-40CD-AA0F-D66C95EABF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2810" y="3613766"/>
            <a:ext cx="2083514" cy="158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52C57F6-0880-439F-BE3A-405531ACB7B6}"/>
              </a:ext>
            </a:extLst>
          </p:cNvPr>
          <p:cNvSpPr txBox="1"/>
          <p:nvPr/>
        </p:nvSpPr>
        <p:spPr>
          <a:xfrm>
            <a:off x="7513103" y="5201765"/>
            <a:ext cx="4572000" cy="300082"/>
          </a:xfrm>
          <a:prstGeom prst="rect">
            <a:avLst/>
          </a:prstGeom>
          <a:noFill/>
        </p:spPr>
        <p:txBody>
          <a:bodyPr wrap="square">
            <a:spAutoFit/>
          </a:bodyPr>
          <a:lstStyle/>
          <a:p>
            <a:pPr algn="l"/>
            <a:r>
              <a:rPr lang="en-US" altLang="zh-CN" sz="1350" b="1" i="1" cap="all" dirty="0">
                <a:solidFill>
                  <a:srgbClr val="000000"/>
                </a:solidFill>
                <a:latin typeface="Avenir-Next"/>
              </a:rPr>
              <a:t>Blue II</a:t>
            </a:r>
            <a:endParaRPr lang="en-US" sz="1350" cap="all" dirty="0">
              <a:solidFill>
                <a:srgbClr val="000000"/>
              </a:solidFill>
              <a:latin typeface="Avenir-Next"/>
            </a:endParaRPr>
          </a:p>
        </p:txBody>
      </p:sp>
      <p:pic>
        <p:nvPicPr>
          <p:cNvPr id="21512" name="Picture 8" descr="Joan Miro Rare 1999 Iconic Spanish Surrealist Abstract Lithograph Print &amp;quot;  La Nuit - Night &amp;quot; 1953 | Chairish">
            <a:extLst>
              <a:ext uri="{FF2B5EF4-FFF2-40B4-BE49-F238E27FC236}">
                <a16:creationId xmlns:a16="http://schemas.microsoft.com/office/drawing/2014/main" id="{39B881B5-1864-46BF-B2EA-05D123C454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92147" y="3515518"/>
            <a:ext cx="1790863" cy="24852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CDC1C75-0907-4C84-9378-6BE1AA8D3E4C}"/>
              </a:ext>
            </a:extLst>
          </p:cNvPr>
          <p:cNvSpPr txBox="1"/>
          <p:nvPr/>
        </p:nvSpPr>
        <p:spPr>
          <a:xfrm>
            <a:off x="6901577" y="3275770"/>
            <a:ext cx="4572000" cy="300082"/>
          </a:xfrm>
          <a:prstGeom prst="rect">
            <a:avLst/>
          </a:prstGeom>
          <a:noFill/>
        </p:spPr>
        <p:txBody>
          <a:bodyPr wrap="square">
            <a:spAutoFit/>
          </a:bodyPr>
          <a:lstStyle/>
          <a:p>
            <a:pPr algn="l"/>
            <a:r>
              <a:rPr lang="en-US" sz="1350" b="1" i="1" cap="all" dirty="0">
                <a:solidFill>
                  <a:srgbClr val="000000"/>
                </a:solidFill>
                <a:latin typeface="Avenir-Next"/>
              </a:rPr>
              <a:t>HARLEQUIN'S CARNIVAL</a:t>
            </a:r>
            <a:r>
              <a:rPr lang="en-US" sz="1350" b="1" cap="all" dirty="0">
                <a:solidFill>
                  <a:srgbClr val="000000"/>
                </a:solidFill>
                <a:latin typeface="Avenir-Next"/>
              </a:rPr>
              <a:t>, 1924-25</a:t>
            </a:r>
            <a:endParaRPr lang="en-US" sz="1350" cap="all" dirty="0">
              <a:solidFill>
                <a:srgbClr val="000000"/>
              </a:solidFill>
              <a:latin typeface="Avenir-Next"/>
            </a:endParaRPr>
          </a:p>
        </p:txBody>
      </p:sp>
      <p:sp>
        <p:nvSpPr>
          <p:cNvPr id="13" name="TextBox 12">
            <a:extLst>
              <a:ext uri="{FF2B5EF4-FFF2-40B4-BE49-F238E27FC236}">
                <a16:creationId xmlns:a16="http://schemas.microsoft.com/office/drawing/2014/main" id="{F6CF285E-353E-4699-88AD-4DAB6272A227}"/>
              </a:ext>
            </a:extLst>
          </p:cNvPr>
          <p:cNvSpPr txBox="1"/>
          <p:nvPr/>
        </p:nvSpPr>
        <p:spPr>
          <a:xfrm>
            <a:off x="1772024" y="5443692"/>
            <a:ext cx="4572000" cy="507831"/>
          </a:xfrm>
          <a:prstGeom prst="rect">
            <a:avLst/>
          </a:prstGeom>
          <a:noFill/>
        </p:spPr>
        <p:txBody>
          <a:bodyPr wrap="square">
            <a:spAutoFit/>
          </a:bodyPr>
          <a:lstStyle/>
          <a:p>
            <a:pPr algn="l"/>
            <a:r>
              <a:rPr lang="en-US" altLang="zh-CN" sz="2700" b="1" cap="all" dirty="0">
                <a:solidFill>
                  <a:schemeClr val="bg1"/>
                </a:solidFill>
                <a:latin typeface="Avenir-Next"/>
              </a:rPr>
              <a:t>Joan Miro (1893-1983)</a:t>
            </a:r>
            <a:endParaRPr lang="en-US" sz="2700" cap="all" dirty="0">
              <a:solidFill>
                <a:schemeClr val="bg1"/>
              </a:solidFill>
              <a:latin typeface="Avenir-Next"/>
            </a:endParaRPr>
          </a:p>
        </p:txBody>
      </p:sp>
    </p:spTree>
    <p:extLst>
      <p:ext uri="{BB962C8B-B14F-4D97-AF65-F5344CB8AC3E}">
        <p14:creationId xmlns:p14="http://schemas.microsoft.com/office/powerpoint/2010/main" val="2336123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B6FF9596-363A-4D1A-9292-0E8CDBF031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256" y="1970966"/>
            <a:ext cx="5693569" cy="3942965"/>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A753872D-E914-476E-9009-CFF6A826522D}"/>
              </a:ext>
            </a:extLst>
          </p:cNvPr>
          <p:cNvSpPr txBox="1">
            <a:spLocks/>
          </p:cNvSpPr>
          <p:nvPr/>
        </p:nvSpPr>
        <p:spPr>
          <a:xfrm>
            <a:off x="2135005" y="857249"/>
            <a:ext cx="7921990" cy="81956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None/>
              <a:defRPr/>
            </a:pPr>
            <a:r>
              <a:rPr lang="zh-CN" altLang="en-US" sz="2400" spc="225" dirty="0">
                <a:solidFill>
                  <a:prstClr val="black"/>
                </a:solidFill>
                <a:latin typeface="Lato" panose="020F0502020204030203" pitchFamily="34" charset="0"/>
                <a:ea typeface="Source Sans Pro" panose="020B0503030403020204" pitchFamily="34" charset="0"/>
              </a:rPr>
              <a:t>印象派音樂與五聲音階（</a:t>
            </a:r>
            <a:r>
              <a:rPr lang="en-US" altLang="zh-CN" sz="2400" spc="225" dirty="0">
                <a:solidFill>
                  <a:prstClr val="black"/>
                </a:solidFill>
                <a:latin typeface="Lato" panose="020F0502020204030203" pitchFamily="34" charset="0"/>
                <a:ea typeface="Source Sans Pro" panose="020B0503030403020204" pitchFamily="34" charset="0"/>
              </a:rPr>
              <a:t>Pentatonic Scales</a:t>
            </a:r>
            <a:r>
              <a:rPr lang="zh-CN" altLang="en-US" sz="2400" spc="225" dirty="0">
                <a:solidFill>
                  <a:prstClr val="black"/>
                </a:solidFill>
                <a:latin typeface="Lato" panose="020F0502020204030203" pitchFamily="34" charset="0"/>
                <a:ea typeface="Source Sans Pro" panose="020B0503030403020204" pitchFamily="34" charset="0"/>
              </a:rPr>
              <a:t>）</a:t>
            </a:r>
            <a:endParaRPr lang="en-US" altLang="zh-CN" sz="2400" spc="225" dirty="0">
              <a:solidFill>
                <a:prstClr val="black"/>
              </a:solidFill>
              <a:latin typeface="Lato" panose="020F0502020204030203" pitchFamily="34" charset="0"/>
              <a:ea typeface="Source Sans Pro" panose="020B0503030403020204" pitchFamily="34" charset="0"/>
            </a:endParaRPr>
          </a:p>
        </p:txBody>
      </p:sp>
      <p:sp>
        <p:nvSpPr>
          <p:cNvPr id="6" name="TextBox 5">
            <a:extLst>
              <a:ext uri="{FF2B5EF4-FFF2-40B4-BE49-F238E27FC236}">
                <a16:creationId xmlns:a16="http://schemas.microsoft.com/office/drawing/2014/main" id="{F52E1815-7289-4F4F-8B96-83DF66ACC5DA}"/>
              </a:ext>
            </a:extLst>
          </p:cNvPr>
          <p:cNvSpPr txBox="1"/>
          <p:nvPr/>
        </p:nvSpPr>
        <p:spPr>
          <a:xfrm>
            <a:off x="1889824" y="5394641"/>
            <a:ext cx="4572000" cy="507831"/>
          </a:xfrm>
          <a:prstGeom prst="rect">
            <a:avLst/>
          </a:prstGeom>
          <a:noFill/>
        </p:spPr>
        <p:txBody>
          <a:bodyPr wrap="square">
            <a:spAutoFit/>
          </a:bodyPr>
          <a:lstStyle/>
          <a:p>
            <a:pPr algn="l"/>
            <a:r>
              <a:rPr lang="en-US" altLang="zh-CN" sz="2700" b="1" cap="all" dirty="0">
                <a:solidFill>
                  <a:schemeClr val="bg1"/>
                </a:solidFill>
                <a:latin typeface="Avenir-Next"/>
              </a:rPr>
              <a:t>Maurice ravel (1875-1937)</a:t>
            </a:r>
            <a:endParaRPr lang="en-US" sz="2700" cap="all" dirty="0">
              <a:solidFill>
                <a:schemeClr val="bg1"/>
              </a:solidFill>
              <a:latin typeface="Avenir-Next"/>
            </a:endParaRPr>
          </a:p>
        </p:txBody>
      </p:sp>
      <p:pic>
        <p:nvPicPr>
          <p:cNvPr id="1026" name="Picture 2" descr="Jeux d&amp;#39;eau - Wikipedia, la enciclopedia libre">
            <a:extLst>
              <a:ext uri="{FF2B5EF4-FFF2-40B4-BE49-F238E27FC236}">
                <a16:creationId xmlns:a16="http://schemas.microsoft.com/office/drawing/2014/main" id="{C37B6A93-82FB-400F-8546-A13CB07D1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945" y="1698323"/>
            <a:ext cx="3569799" cy="466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032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風格- 萌典">
            <a:extLst>
              <a:ext uri="{FF2B5EF4-FFF2-40B4-BE49-F238E27FC236}">
                <a16:creationId xmlns:a16="http://schemas.microsoft.com/office/drawing/2014/main" id="{EC7D6679-FE6A-4517-8D14-8D02AD02D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652" y="1343025"/>
            <a:ext cx="3264694" cy="326469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4B1BD96A-00A4-4388-A4B6-B3FFDE0CF732}"/>
              </a:ext>
            </a:extLst>
          </p:cNvPr>
          <p:cNvSpPr txBox="1">
            <a:spLocks/>
          </p:cNvSpPr>
          <p:nvPr/>
        </p:nvSpPr>
        <p:spPr>
          <a:xfrm>
            <a:off x="2424251" y="4197934"/>
            <a:ext cx="7343495" cy="81956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None/>
              <a:defRPr/>
            </a:pPr>
            <a:r>
              <a:rPr lang="zh-CN" altLang="en-US" sz="2400" spc="225" dirty="0">
                <a:solidFill>
                  <a:prstClr val="black"/>
                </a:solidFill>
                <a:latin typeface="Lato" panose="020F0502020204030203" pitchFamily="34" charset="0"/>
                <a:ea typeface="Source Sans Pro" panose="020B0503030403020204" pitchFamily="34" charset="0"/>
              </a:rPr>
              <a:t>所謂風格，在數學上可以是某個概率分佈的體現</a:t>
            </a:r>
            <a:endParaRPr lang="en-US" altLang="zh-CN" sz="2400" spc="225" dirty="0">
              <a:solidFill>
                <a:prstClr val="black"/>
              </a:solidFill>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1904161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Variational Autoencoders: A generative model | by Dhaval Taunk | Analytics  Vidhya | Medium">
            <a:extLst>
              <a:ext uri="{FF2B5EF4-FFF2-40B4-BE49-F238E27FC236}">
                <a16:creationId xmlns:a16="http://schemas.microsoft.com/office/drawing/2014/main" id="{28D0168D-9E55-4CA3-8740-83EEC1938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12" y="1871663"/>
            <a:ext cx="7724775" cy="3819525"/>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E7E7D9E4-E34D-41A9-9AE8-B0EC9F1C2843}"/>
              </a:ext>
            </a:extLst>
          </p:cNvPr>
          <p:cNvSpPr txBox="1">
            <a:spLocks/>
          </p:cNvSpPr>
          <p:nvPr/>
        </p:nvSpPr>
        <p:spPr>
          <a:xfrm>
            <a:off x="1360497" y="946153"/>
            <a:ext cx="9471004"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Variational Autoencoder as Generative Model</a:t>
            </a:r>
          </a:p>
        </p:txBody>
      </p:sp>
      <p:sp>
        <p:nvSpPr>
          <p:cNvPr id="2" name="Rectangle 1">
            <a:extLst>
              <a:ext uri="{FF2B5EF4-FFF2-40B4-BE49-F238E27FC236}">
                <a16:creationId xmlns:a16="http://schemas.microsoft.com/office/drawing/2014/main" id="{C8A53EEB-646C-4DBE-A157-9A57A90FA289}"/>
              </a:ext>
            </a:extLst>
          </p:cNvPr>
          <p:cNvSpPr/>
          <p:nvPr/>
        </p:nvSpPr>
        <p:spPr>
          <a:xfrm>
            <a:off x="5051395" y="1642369"/>
            <a:ext cx="1917576" cy="442995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9571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ayesian inference problem, MCMC and variational inference | by Joseph  Rocca | Towards Data Science">
            <a:extLst>
              <a:ext uri="{FF2B5EF4-FFF2-40B4-BE49-F238E27FC236}">
                <a16:creationId xmlns:a16="http://schemas.microsoft.com/office/drawing/2014/main" id="{432821C1-B91D-4EF0-A1E4-61EF05733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9418"/>
            <a:ext cx="12192000" cy="4030663"/>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4BD67A30-D262-4399-85CF-78606D1E64D8}"/>
              </a:ext>
            </a:extLst>
          </p:cNvPr>
          <p:cNvSpPr txBox="1">
            <a:spLocks/>
          </p:cNvSpPr>
          <p:nvPr/>
        </p:nvSpPr>
        <p:spPr>
          <a:xfrm>
            <a:off x="1018386" y="669928"/>
            <a:ext cx="10155228"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Variational Inference as </a:t>
            </a:r>
          </a:p>
          <a:p>
            <a:pPr marL="0" indent="0" algn="ctr">
              <a:buNone/>
            </a:pPr>
            <a:r>
              <a:rPr lang="en-US" altLang="zh-CN" sz="2400" spc="300" dirty="0">
                <a:latin typeface="Lato" panose="020F0502020204030203" pitchFamily="34" charset="0"/>
                <a:ea typeface="Source Sans Pro" panose="020B0503030403020204" pitchFamily="34" charset="0"/>
              </a:rPr>
              <a:t>A Bayesian Approximation Method</a:t>
            </a:r>
          </a:p>
        </p:txBody>
      </p:sp>
    </p:spTree>
    <p:extLst>
      <p:ext uri="{BB962C8B-B14F-4D97-AF65-F5344CB8AC3E}">
        <p14:creationId xmlns:p14="http://schemas.microsoft.com/office/powerpoint/2010/main" val="5970519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7AFE3B-D0C0-4D46-B746-1A07D0EA123A}"/>
              </a:ext>
            </a:extLst>
          </p:cNvPr>
          <p:cNvPicPr>
            <a:picLocks noChangeAspect="1"/>
          </p:cNvPicPr>
          <p:nvPr/>
        </p:nvPicPr>
        <p:blipFill rotWithShape="1">
          <a:blip r:embed="rId2"/>
          <a:srcRect l="44766" t="19028" r="24766" b="6805"/>
          <a:stretch/>
        </p:blipFill>
        <p:spPr>
          <a:xfrm>
            <a:off x="1228725" y="0"/>
            <a:ext cx="5004638" cy="6852506"/>
          </a:xfrm>
          <a:prstGeom prst="rect">
            <a:avLst/>
          </a:prstGeom>
        </p:spPr>
      </p:pic>
    </p:spTree>
    <p:extLst>
      <p:ext uri="{BB962C8B-B14F-4D97-AF65-F5344CB8AC3E}">
        <p14:creationId xmlns:p14="http://schemas.microsoft.com/office/powerpoint/2010/main" val="36947200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400E0-8B9D-44FC-A052-1209D35C647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47343" t="20140" r="28985" b="17222"/>
          <a:stretch/>
        </p:blipFill>
        <p:spPr>
          <a:xfrm>
            <a:off x="1295400" y="-9394"/>
            <a:ext cx="4610100" cy="6861900"/>
          </a:xfrm>
          <a:prstGeom prst="rect">
            <a:avLst/>
          </a:prstGeom>
        </p:spPr>
      </p:pic>
      <p:pic>
        <p:nvPicPr>
          <p:cNvPr id="10242" name="Picture 2" descr="KL Divergence for Machine Learning">
            <a:extLst>
              <a:ext uri="{FF2B5EF4-FFF2-40B4-BE49-F238E27FC236}">
                <a16:creationId xmlns:a16="http://schemas.microsoft.com/office/drawing/2014/main" id="{8D557DA1-6B1F-4E8A-BE47-8484B5479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5833" y="3301873"/>
            <a:ext cx="5486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A5F2C8-0F3B-4AB2-9B2C-B484F50FFAA6}"/>
              </a:ext>
            </a:extLst>
          </p:cNvPr>
          <p:cNvSpPr/>
          <p:nvPr/>
        </p:nvSpPr>
        <p:spPr>
          <a:xfrm>
            <a:off x="835613" y="4211581"/>
            <a:ext cx="5450889" cy="259427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211542-3E5A-4A65-BBB6-546AF337A573}"/>
              </a:ext>
            </a:extLst>
          </p:cNvPr>
          <p:cNvSpPr/>
          <p:nvPr/>
        </p:nvSpPr>
        <p:spPr>
          <a:xfrm>
            <a:off x="7346937" y="5472763"/>
            <a:ext cx="3728500" cy="461665"/>
          </a:xfrm>
          <a:prstGeom prst="rect">
            <a:avLst/>
          </a:prstGeom>
        </p:spPr>
        <p:txBody>
          <a:bodyPr wrap="square">
            <a:spAutoFit/>
          </a:bodyPr>
          <a:lstStyle/>
          <a:p>
            <a:pPr algn="ctr"/>
            <a:r>
              <a:rPr lang="en-US" sz="2400" dirty="0" err="1">
                <a:latin typeface="Centaur" panose="02030504050205020304" pitchFamily="18" charset="0"/>
              </a:rPr>
              <a:t>Kullback-Leibler</a:t>
            </a:r>
            <a:r>
              <a:rPr lang="en-US" sz="2400" dirty="0">
                <a:latin typeface="Centaur" panose="02030504050205020304" pitchFamily="18" charset="0"/>
              </a:rPr>
              <a:t> Divergence</a:t>
            </a:r>
          </a:p>
        </p:txBody>
      </p:sp>
    </p:spTree>
    <p:extLst>
      <p:ext uri="{BB962C8B-B14F-4D97-AF65-F5344CB8AC3E}">
        <p14:creationId xmlns:p14="http://schemas.microsoft.com/office/powerpoint/2010/main" val="16730270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1BEA0-6232-4381-9F36-77D1E08D5712}"/>
              </a:ext>
            </a:extLst>
          </p:cNvPr>
          <p:cNvPicPr>
            <a:picLocks noChangeAspect="1"/>
          </p:cNvPicPr>
          <p:nvPr/>
        </p:nvPicPr>
        <p:blipFill rotWithShape="1">
          <a:blip r:embed="rId2"/>
          <a:srcRect l="47266" t="31330" r="28594" b="9225"/>
          <a:stretch/>
        </p:blipFill>
        <p:spPr>
          <a:xfrm>
            <a:off x="1228724" y="116273"/>
            <a:ext cx="4867275" cy="6741727"/>
          </a:xfrm>
          <a:prstGeom prst="rect">
            <a:avLst/>
          </a:prstGeom>
        </p:spPr>
      </p:pic>
      <p:sp>
        <p:nvSpPr>
          <p:cNvPr id="6" name="Rectangle 5">
            <a:extLst>
              <a:ext uri="{FF2B5EF4-FFF2-40B4-BE49-F238E27FC236}">
                <a16:creationId xmlns:a16="http://schemas.microsoft.com/office/drawing/2014/main" id="{05ED0853-A6C3-4417-91A7-0BE510D1209F}"/>
              </a:ext>
            </a:extLst>
          </p:cNvPr>
          <p:cNvSpPr/>
          <p:nvPr/>
        </p:nvSpPr>
        <p:spPr>
          <a:xfrm>
            <a:off x="854663" y="6010275"/>
            <a:ext cx="5450889" cy="79557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3BBE47-EB48-4316-A891-4346079DDC54}"/>
              </a:ext>
            </a:extLst>
          </p:cNvPr>
          <p:cNvSpPr/>
          <p:nvPr/>
        </p:nvSpPr>
        <p:spPr>
          <a:xfrm>
            <a:off x="7327887" y="1586563"/>
            <a:ext cx="3728500" cy="461665"/>
          </a:xfrm>
          <a:prstGeom prst="rect">
            <a:avLst/>
          </a:prstGeom>
        </p:spPr>
        <p:txBody>
          <a:bodyPr wrap="square">
            <a:spAutoFit/>
          </a:bodyPr>
          <a:lstStyle/>
          <a:p>
            <a:pPr algn="ctr"/>
            <a:r>
              <a:rPr lang="en-US" altLang="zh-CN" sz="2400" dirty="0">
                <a:latin typeface="Centaur" panose="02030504050205020304" pitchFamily="18" charset="0"/>
              </a:rPr>
              <a:t>Likelihood-Prior Balance</a:t>
            </a:r>
            <a:endParaRPr lang="en-US" sz="2400" dirty="0">
              <a:latin typeface="Centaur" panose="02030504050205020304" pitchFamily="18" charset="0"/>
            </a:endParaRPr>
          </a:p>
        </p:txBody>
      </p:sp>
    </p:spTree>
    <p:extLst>
      <p:ext uri="{BB962C8B-B14F-4D97-AF65-F5344CB8AC3E}">
        <p14:creationId xmlns:p14="http://schemas.microsoft.com/office/powerpoint/2010/main" val="244404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8">
            <a:extLst>
              <a:ext uri="{FF2B5EF4-FFF2-40B4-BE49-F238E27FC236}">
                <a16:creationId xmlns:a16="http://schemas.microsoft.com/office/drawing/2014/main" id="{A8764BA3-C8B9-44CF-BA53-33312A49A661}"/>
              </a:ext>
            </a:extLst>
          </p:cNvPr>
          <p:cNvSpPr txBox="1">
            <a:spLocks/>
          </p:cNvSpPr>
          <p:nvPr/>
        </p:nvSpPr>
        <p:spPr>
          <a:xfrm>
            <a:off x="1114887" y="1063677"/>
            <a:ext cx="9962226" cy="6408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pc="300" dirty="0">
                <a:solidFill>
                  <a:prstClr val="black"/>
                </a:solidFill>
                <a:latin typeface="Lato" panose="020F0502020204030203" pitchFamily="34" charset="0"/>
                <a:ea typeface="Source Sans Pro" panose="020B0503030403020204" pitchFamily="34" charset="0"/>
              </a:rPr>
              <a:t>… f</a:t>
            </a:r>
            <a:r>
              <a:rPr lang="en-US" altLang="zh-CN" spc="300" noProof="0" dirty="0" err="1">
                <a:solidFill>
                  <a:prstClr val="black"/>
                </a:solidFill>
                <a:latin typeface="Lato" panose="020F0502020204030203" pitchFamily="34" charset="0"/>
                <a:ea typeface="Source Sans Pro" panose="020B0503030403020204" pitchFamily="34" charset="0"/>
              </a:rPr>
              <a:t>eatures</a:t>
            </a:r>
            <a:r>
              <a:rPr lang="en-US" altLang="zh-CN" spc="300" noProof="0" dirty="0">
                <a:solidFill>
                  <a:prstClr val="black"/>
                </a:solidFill>
                <a:latin typeface="Lato" panose="020F0502020204030203" pitchFamily="34" charset="0"/>
                <a:ea typeface="Source Sans Pro" panose="020B0503030403020204" pitchFamily="34" charset="0"/>
              </a:rPr>
              <a:t> and patterns …</a:t>
            </a:r>
            <a:endParaRPr kumimoji="0" lang="en-US" altLang="zh-CN" b="0" i="0" u="none" strike="noStrike" kern="1200" cap="none" spc="300" normalizeH="0" baseline="0" noProof="0" dirty="0">
              <a:ln>
                <a:noFill/>
              </a:ln>
              <a:solidFill>
                <a:prstClr val="black"/>
              </a:solidFill>
              <a:effectLst/>
              <a:uLnTx/>
              <a:uFillTx/>
              <a:latin typeface="Lato" panose="020F0502020204030203" pitchFamily="34" charset="0"/>
              <a:ea typeface="Source Sans Pro" panose="020B0503030403020204" pitchFamily="34" charset="0"/>
              <a:cs typeface="+mn-cs"/>
            </a:endParaRPr>
          </a:p>
        </p:txBody>
      </p:sp>
      <p:pic>
        <p:nvPicPr>
          <p:cNvPr id="1028" name="Picture 4" descr="Geometric median - Wikipedia">
            <a:extLst>
              <a:ext uri="{FF2B5EF4-FFF2-40B4-BE49-F238E27FC236}">
                <a16:creationId xmlns:a16="http://schemas.microsoft.com/office/drawing/2014/main" id="{B8555AD0-565C-4645-862B-C62A4AE4B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0799" y="1673799"/>
            <a:ext cx="3510401" cy="35104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ormal distribution">
            <a:extLst>
              <a:ext uri="{FF2B5EF4-FFF2-40B4-BE49-F238E27FC236}">
                <a16:creationId xmlns:a16="http://schemas.microsoft.com/office/drawing/2014/main" id="{76A57C2F-AD28-4CBC-AB41-A66F65157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95" y="2567073"/>
            <a:ext cx="3786536" cy="18900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alculate Correlation Between Variables in Python">
            <a:extLst>
              <a:ext uri="{FF2B5EF4-FFF2-40B4-BE49-F238E27FC236}">
                <a16:creationId xmlns:a16="http://schemas.microsoft.com/office/drawing/2014/main" id="{0771F986-4E71-4EC6-8929-5D49D1A3D5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25" t="13588" r="11018" b="13028"/>
          <a:stretch/>
        </p:blipFill>
        <p:spPr bwMode="auto">
          <a:xfrm rot="21185181">
            <a:off x="7896225" y="2315650"/>
            <a:ext cx="3245958" cy="239292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DBC3AB7-AB5E-48BA-B207-8B1CE11E6CB6}"/>
              </a:ext>
            </a:extLst>
          </p:cNvPr>
          <p:cNvSpPr/>
          <p:nvPr/>
        </p:nvSpPr>
        <p:spPr>
          <a:xfrm>
            <a:off x="1114887" y="5070064"/>
            <a:ext cx="9962226" cy="1077218"/>
          </a:xfrm>
          <a:prstGeom prst="rect">
            <a:avLst/>
          </a:prstGeom>
        </p:spPr>
        <p:txBody>
          <a:bodyPr wrap="square">
            <a:spAutoFit/>
          </a:bodyPr>
          <a:lstStyle/>
          <a:p>
            <a:r>
              <a:rPr lang="en-US" sz="3200" dirty="0">
                <a:solidFill>
                  <a:srgbClr val="000000"/>
                </a:solidFill>
                <a:latin typeface="Centaur" panose="02030504050205020304" pitchFamily="18" charset="0"/>
              </a:rPr>
              <a:t>It could be of certain </a:t>
            </a:r>
            <a:r>
              <a:rPr lang="en-US" sz="3200" i="1" dirty="0">
                <a:solidFill>
                  <a:srgbClr val="C00000"/>
                </a:solidFill>
                <a:latin typeface="Centaur" panose="02030504050205020304" pitchFamily="18" charset="0"/>
              </a:rPr>
              <a:t>probability distribution</a:t>
            </a:r>
            <a:r>
              <a:rPr lang="en-US" sz="3200" i="1" dirty="0">
                <a:solidFill>
                  <a:srgbClr val="000000"/>
                </a:solidFill>
                <a:latin typeface="Centaur" panose="02030504050205020304" pitchFamily="18" charset="0"/>
              </a:rPr>
              <a:t>, </a:t>
            </a:r>
            <a:r>
              <a:rPr lang="en-US" sz="3200" i="1" dirty="0">
                <a:solidFill>
                  <a:srgbClr val="C00000"/>
                </a:solidFill>
                <a:latin typeface="Centaur" panose="02030504050205020304" pitchFamily="18" charset="0"/>
              </a:rPr>
              <a:t>geometric distance </a:t>
            </a:r>
            <a:r>
              <a:rPr lang="en-US" sz="3200" i="1" dirty="0">
                <a:solidFill>
                  <a:srgbClr val="000000"/>
                </a:solidFill>
                <a:latin typeface="Centaur" panose="02030504050205020304" pitchFamily="18" charset="0"/>
              </a:rPr>
              <a:t>or </a:t>
            </a:r>
            <a:r>
              <a:rPr lang="en-US" sz="3200" i="1" dirty="0">
                <a:solidFill>
                  <a:srgbClr val="C00000"/>
                </a:solidFill>
                <a:latin typeface="Centaur" panose="02030504050205020304" pitchFamily="18" charset="0"/>
              </a:rPr>
              <a:t>statistics</a:t>
            </a:r>
            <a:r>
              <a:rPr lang="en-US" sz="3200" i="1" dirty="0">
                <a:solidFill>
                  <a:srgbClr val="000000"/>
                </a:solidFill>
                <a:latin typeface="Centaur" panose="02030504050205020304" pitchFamily="18" charset="0"/>
              </a:rPr>
              <a:t>.</a:t>
            </a:r>
            <a:endParaRPr lang="en-US" sz="3200" i="1" dirty="0">
              <a:latin typeface="Centaur" panose="02030504050205020304" pitchFamily="18" charset="0"/>
            </a:endParaRPr>
          </a:p>
        </p:txBody>
      </p:sp>
    </p:spTree>
    <p:extLst>
      <p:ext uri="{BB962C8B-B14F-4D97-AF65-F5344CB8AC3E}">
        <p14:creationId xmlns:p14="http://schemas.microsoft.com/office/powerpoint/2010/main" val="39745385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2FF94-9BBD-4759-8F55-BFF9C8240F7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47110" t="25139" r="28281" b="12916"/>
          <a:stretch/>
        </p:blipFill>
        <p:spPr>
          <a:xfrm>
            <a:off x="1228724" y="-29412"/>
            <a:ext cx="4867275" cy="6891443"/>
          </a:xfrm>
          <a:prstGeom prst="rect">
            <a:avLst/>
          </a:prstGeom>
        </p:spPr>
      </p:pic>
      <p:sp>
        <p:nvSpPr>
          <p:cNvPr id="6" name="Rectangle 5">
            <a:extLst>
              <a:ext uri="{FF2B5EF4-FFF2-40B4-BE49-F238E27FC236}">
                <a16:creationId xmlns:a16="http://schemas.microsoft.com/office/drawing/2014/main" id="{A6B4B815-30EF-48BB-90CC-70097988BCD0}"/>
              </a:ext>
            </a:extLst>
          </p:cNvPr>
          <p:cNvSpPr/>
          <p:nvPr/>
        </p:nvSpPr>
        <p:spPr>
          <a:xfrm>
            <a:off x="7234776" y="1548463"/>
            <a:ext cx="3728500" cy="1200329"/>
          </a:xfrm>
          <a:prstGeom prst="rect">
            <a:avLst/>
          </a:prstGeom>
        </p:spPr>
        <p:txBody>
          <a:bodyPr wrap="square">
            <a:spAutoFit/>
          </a:bodyPr>
          <a:lstStyle/>
          <a:p>
            <a:pPr algn="ctr"/>
            <a:r>
              <a:rPr lang="en-US" altLang="zh-CN" sz="2400" dirty="0">
                <a:latin typeface="Centaur" panose="02030504050205020304" pitchFamily="18" charset="0"/>
              </a:rPr>
              <a:t>Relationship Between</a:t>
            </a:r>
          </a:p>
          <a:p>
            <a:pPr algn="ctr"/>
            <a:r>
              <a:rPr lang="en-US" altLang="zh-CN" sz="2400" dirty="0">
                <a:latin typeface="Centaur" panose="02030504050205020304" pitchFamily="18" charset="0"/>
              </a:rPr>
              <a:t>Autoencoder &amp; </a:t>
            </a:r>
          </a:p>
          <a:p>
            <a:pPr algn="ctr"/>
            <a:r>
              <a:rPr lang="en-US" altLang="zh-CN" sz="2400" dirty="0">
                <a:latin typeface="Centaur" panose="02030504050205020304" pitchFamily="18" charset="0"/>
              </a:rPr>
              <a:t>Variational Autoencoder</a:t>
            </a:r>
            <a:endParaRPr lang="en-US" sz="2400" dirty="0">
              <a:latin typeface="Centaur" panose="02030504050205020304" pitchFamily="18" charset="0"/>
            </a:endParaRPr>
          </a:p>
        </p:txBody>
      </p:sp>
    </p:spTree>
    <p:extLst>
      <p:ext uri="{BB962C8B-B14F-4D97-AF65-F5344CB8AC3E}">
        <p14:creationId xmlns:p14="http://schemas.microsoft.com/office/powerpoint/2010/main" val="10639293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AFED9A-8320-493B-9382-F959237B6D7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47735" t="24305" r="29219" b="16112"/>
          <a:stretch/>
        </p:blipFill>
        <p:spPr>
          <a:xfrm>
            <a:off x="1228725" y="37512"/>
            <a:ext cx="4686300" cy="6814994"/>
          </a:xfrm>
          <a:prstGeom prst="rect">
            <a:avLst/>
          </a:prstGeom>
        </p:spPr>
      </p:pic>
    </p:spTree>
    <p:extLst>
      <p:ext uri="{BB962C8B-B14F-4D97-AF65-F5344CB8AC3E}">
        <p14:creationId xmlns:p14="http://schemas.microsoft.com/office/powerpoint/2010/main" val="404407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39B9C-4B3E-4B27-87C6-F8B019C35E8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47735" t="17222" r="29297" b="20416"/>
          <a:stretch/>
        </p:blipFill>
        <p:spPr>
          <a:xfrm>
            <a:off x="1228725" y="-13529"/>
            <a:ext cx="4495800" cy="6866035"/>
          </a:xfrm>
          <a:prstGeom prst="rect">
            <a:avLst/>
          </a:prstGeom>
        </p:spPr>
      </p:pic>
    </p:spTree>
    <p:extLst>
      <p:ext uri="{BB962C8B-B14F-4D97-AF65-F5344CB8AC3E}">
        <p14:creationId xmlns:p14="http://schemas.microsoft.com/office/powerpoint/2010/main" val="2272991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67E710-5336-4810-96AE-31F3CC16DCFA}"/>
              </a:ext>
            </a:extLst>
          </p:cNvPr>
          <p:cNvPicPr>
            <a:picLocks noChangeAspect="1"/>
          </p:cNvPicPr>
          <p:nvPr/>
        </p:nvPicPr>
        <p:blipFill rotWithShape="1">
          <a:blip r:embed="rId2"/>
          <a:srcRect l="47656" t="28889" r="29297" b="18472"/>
          <a:stretch/>
        </p:blipFill>
        <p:spPr>
          <a:xfrm>
            <a:off x="1228725" y="24147"/>
            <a:ext cx="5314950" cy="6828359"/>
          </a:xfrm>
          <a:prstGeom prst="rect">
            <a:avLst/>
          </a:prstGeom>
        </p:spPr>
      </p:pic>
      <p:sp>
        <p:nvSpPr>
          <p:cNvPr id="6" name="Rectangle 5">
            <a:extLst>
              <a:ext uri="{FF2B5EF4-FFF2-40B4-BE49-F238E27FC236}">
                <a16:creationId xmlns:a16="http://schemas.microsoft.com/office/drawing/2014/main" id="{AF958661-5925-4B7D-A4C5-396F2AFF1554}"/>
              </a:ext>
            </a:extLst>
          </p:cNvPr>
          <p:cNvSpPr/>
          <p:nvPr/>
        </p:nvSpPr>
        <p:spPr>
          <a:xfrm>
            <a:off x="1102311" y="6229350"/>
            <a:ext cx="5450889" cy="6286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009CE1-EE91-47AE-84CE-F149B74EA33E}"/>
              </a:ext>
            </a:extLst>
          </p:cNvPr>
          <p:cNvSpPr/>
          <p:nvPr/>
        </p:nvSpPr>
        <p:spPr>
          <a:xfrm>
            <a:off x="7038638" y="1586563"/>
            <a:ext cx="4428684" cy="830997"/>
          </a:xfrm>
          <a:prstGeom prst="rect">
            <a:avLst/>
          </a:prstGeom>
        </p:spPr>
        <p:txBody>
          <a:bodyPr wrap="square">
            <a:spAutoFit/>
          </a:bodyPr>
          <a:lstStyle/>
          <a:p>
            <a:pPr algn="ctr"/>
            <a:r>
              <a:rPr lang="en-US" altLang="zh-CN" sz="2400" dirty="0">
                <a:latin typeface="Centaur" panose="02030504050205020304" pitchFamily="18" charset="0"/>
              </a:rPr>
              <a:t>We note the </a:t>
            </a:r>
            <a:r>
              <a:rPr lang="en-US" altLang="zh-CN" sz="2400" dirty="0">
                <a:solidFill>
                  <a:srgbClr val="C00000"/>
                </a:solidFill>
                <a:latin typeface="Centaur" panose="02030504050205020304" pitchFamily="18" charset="0"/>
              </a:rPr>
              <a:t>Likelihood-Prior Balance</a:t>
            </a:r>
            <a:r>
              <a:rPr lang="en-US" altLang="zh-CN" sz="2400" dirty="0">
                <a:latin typeface="Centaur" panose="02030504050205020304" pitchFamily="18" charset="0"/>
              </a:rPr>
              <a:t> in the formulation of VAE again.</a:t>
            </a:r>
            <a:endParaRPr lang="en-US" sz="2400" dirty="0">
              <a:latin typeface="Centaur" panose="02030504050205020304" pitchFamily="18" charset="0"/>
            </a:endParaRPr>
          </a:p>
        </p:txBody>
      </p:sp>
    </p:spTree>
    <p:extLst>
      <p:ext uri="{BB962C8B-B14F-4D97-AF65-F5344CB8AC3E}">
        <p14:creationId xmlns:p14="http://schemas.microsoft.com/office/powerpoint/2010/main" val="24736301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36CFF2-75CE-4155-926C-6CBEA491172E}"/>
              </a:ext>
            </a:extLst>
          </p:cNvPr>
          <p:cNvPicPr>
            <a:picLocks noChangeAspect="1"/>
          </p:cNvPicPr>
          <p:nvPr/>
        </p:nvPicPr>
        <p:blipFill rotWithShape="1">
          <a:blip r:embed="rId2"/>
          <a:srcRect l="47890" t="24722" r="29063" b="19306"/>
          <a:stretch/>
        </p:blipFill>
        <p:spPr>
          <a:xfrm>
            <a:off x="1228725" y="208807"/>
            <a:ext cx="4867275" cy="6649193"/>
          </a:xfrm>
          <a:prstGeom prst="rect">
            <a:avLst/>
          </a:prstGeom>
        </p:spPr>
      </p:pic>
    </p:spTree>
    <p:extLst>
      <p:ext uri="{BB962C8B-B14F-4D97-AF65-F5344CB8AC3E}">
        <p14:creationId xmlns:p14="http://schemas.microsoft.com/office/powerpoint/2010/main" val="1485957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EF5560-387D-49B9-A5CF-17FE1177DDC6}"/>
              </a:ext>
            </a:extLst>
          </p:cNvPr>
          <p:cNvPicPr>
            <a:picLocks noChangeAspect="1"/>
          </p:cNvPicPr>
          <p:nvPr/>
        </p:nvPicPr>
        <p:blipFill rotWithShape="1">
          <a:blip r:embed="rId2"/>
          <a:srcRect l="47500" t="20972" r="27891" b="19722"/>
          <a:stretch/>
        </p:blipFill>
        <p:spPr>
          <a:xfrm>
            <a:off x="1228725" y="260137"/>
            <a:ext cx="4867275" cy="6597863"/>
          </a:xfrm>
          <a:prstGeom prst="rect">
            <a:avLst/>
          </a:prstGeom>
        </p:spPr>
      </p:pic>
    </p:spTree>
    <p:extLst>
      <p:ext uri="{BB962C8B-B14F-4D97-AF65-F5344CB8AC3E}">
        <p14:creationId xmlns:p14="http://schemas.microsoft.com/office/powerpoint/2010/main" val="1810412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796F2-5F6C-40E1-87BA-B72F025FB86C}"/>
              </a:ext>
            </a:extLst>
          </p:cNvPr>
          <p:cNvPicPr>
            <a:picLocks noChangeAspect="1"/>
          </p:cNvPicPr>
          <p:nvPr/>
        </p:nvPicPr>
        <p:blipFill rotWithShape="1">
          <a:blip r:embed="rId2"/>
          <a:srcRect l="47813" t="21389" r="28984" b="15556"/>
          <a:stretch/>
        </p:blipFill>
        <p:spPr>
          <a:xfrm>
            <a:off x="1228725" y="-14368"/>
            <a:ext cx="4495800" cy="6872368"/>
          </a:xfrm>
          <a:prstGeom prst="rect">
            <a:avLst/>
          </a:prstGeom>
        </p:spPr>
      </p:pic>
      <p:sp>
        <p:nvSpPr>
          <p:cNvPr id="5" name="Rectangle 4">
            <a:extLst>
              <a:ext uri="{FF2B5EF4-FFF2-40B4-BE49-F238E27FC236}">
                <a16:creationId xmlns:a16="http://schemas.microsoft.com/office/drawing/2014/main" id="{ECED2BFF-4EC3-4CB1-B417-AD614CF92E95}"/>
              </a:ext>
            </a:extLst>
          </p:cNvPr>
          <p:cNvSpPr/>
          <p:nvPr/>
        </p:nvSpPr>
        <p:spPr>
          <a:xfrm>
            <a:off x="7038638" y="1586563"/>
            <a:ext cx="4428684" cy="461665"/>
          </a:xfrm>
          <a:prstGeom prst="rect">
            <a:avLst/>
          </a:prstGeom>
        </p:spPr>
        <p:txBody>
          <a:bodyPr wrap="square">
            <a:spAutoFit/>
          </a:bodyPr>
          <a:lstStyle/>
          <a:p>
            <a:pPr algn="ctr"/>
            <a:r>
              <a:rPr lang="en-US" altLang="zh-CN" sz="2400" dirty="0">
                <a:latin typeface="Centaur" panose="02030504050205020304" pitchFamily="18" charset="0"/>
              </a:rPr>
              <a:t>The Architect of VAE</a:t>
            </a:r>
            <a:endParaRPr lang="en-US" sz="2400" dirty="0">
              <a:latin typeface="Centaur" panose="02030504050205020304" pitchFamily="18" charset="0"/>
            </a:endParaRPr>
          </a:p>
        </p:txBody>
      </p:sp>
    </p:spTree>
    <p:extLst>
      <p:ext uri="{BB962C8B-B14F-4D97-AF65-F5344CB8AC3E}">
        <p14:creationId xmlns:p14="http://schemas.microsoft.com/office/powerpoint/2010/main" val="29694294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1C762E-095F-49A3-86B7-70A53B17756A}"/>
              </a:ext>
            </a:extLst>
          </p:cNvPr>
          <p:cNvPicPr>
            <a:picLocks noChangeAspect="1"/>
          </p:cNvPicPr>
          <p:nvPr/>
        </p:nvPicPr>
        <p:blipFill rotWithShape="1">
          <a:blip r:embed="rId2"/>
          <a:srcRect l="47734" t="32222" r="29453" b="7361"/>
          <a:stretch/>
        </p:blipFill>
        <p:spPr>
          <a:xfrm>
            <a:off x="1228725" y="75353"/>
            <a:ext cx="4552950" cy="6782648"/>
          </a:xfrm>
          <a:prstGeom prst="rect">
            <a:avLst/>
          </a:prstGeom>
        </p:spPr>
      </p:pic>
    </p:spTree>
    <p:extLst>
      <p:ext uri="{BB962C8B-B14F-4D97-AF65-F5344CB8AC3E}">
        <p14:creationId xmlns:p14="http://schemas.microsoft.com/office/powerpoint/2010/main" val="2224334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8 Item Response Theory">
            <a:extLst>
              <a:ext uri="{FF2B5EF4-FFF2-40B4-BE49-F238E27FC236}">
                <a16:creationId xmlns:a16="http://schemas.microsoft.com/office/drawing/2014/main" id="{14D0BD0F-9320-4155-A5FB-23CA05509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765" y="1231774"/>
            <a:ext cx="4252404" cy="4252404"/>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F1FA031F-D071-4593-8B36-083F13FF86C4}"/>
              </a:ext>
            </a:extLst>
          </p:cNvPr>
          <p:cNvSpPr txBox="1">
            <a:spLocks/>
          </p:cNvSpPr>
          <p:nvPr/>
        </p:nvSpPr>
        <p:spPr>
          <a:xfrm>
            <a:off x="1360497" y="769019"/>
            <a:ext cx="9471004"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300" dirty="0">
                <a:latin typeface="Lato" panose="020F0502020204030203" pitchFamily="34" charset="0"/>
                <a:ea typeface="Source Sans Pro" panose="020B0503030403020204" pitchFamily="34" charset="0"/>
              </a:rPr>
              <a:t>Variational Autoencoder in Parameters Estimation of</a:t>
            </a:r>
          </a:p>
          <a:p>
            <a:pPr marL="0" indent="0" algn="ctr">
              <a:buNone/>
            </a:pPr>
            <a:r>
              <a:rPr lang="en-US" altLang="zh-CN" sz="2400" spc="300" dirty="0">
                <a:latin typeface="Lato" panose="020F0502020204030203" pitchFamily="34" charset="0"/>
                <a:ea typeface="Source Sans Pro" panose="020B0503030403020204" pitchFamily="34" charset="0"/>
              </a:rPr>
              <a:t>Psychometric Model </a:t>
            </a:r>
            <a:r>
              <a:rPr lang="zh-CN" altLang="en-US" sz="2400" spc="300" dirty="0">
                <a:latin typeface="Lato" panose="020F0502020204030203" pitchFamily="34" charset="0"/>
                <a:ea typeface="Source Sans Pro" panose="020B0503030403020204" pitchFamily="34" charset="0"/>
              </a:rPr>
              <a:t>（</a:t>
            </a:r>
            <a:r>
              <a:rPr lang="en-US" altLang="zh-CN" sz="2400" spc="300" dirty="0">
                <a:latin typeface="Lato" panose="020F0502020204030203" pitchFamily="34" charset="0"/>
                <a:ea typeface="Source Sans Pro" panose="020B0503030403020204" pitchFamily="34" charset="0"/>
              </a:rPr>
              <a:t>IRT</a:t>
            </a:r>
            <a:r>
              <a:rPr lang="zh-CN" altLang="en-US" sz="2400" spc="300" dirty="0">
                <a:latin typeface="Lato" panose="020F0502020204030203" pitchFamily="34" charset="0"/>
                <a:ea typeface="Source Sans Pro" panose="020B0503030403020204" pitchFamily="34" charset="0"/>
              </a:rPr>
              <a:t>）</a:t>
            </a:r>
            <a:endParaRPr lang="en-US" altLang="zh-CN" sz="2400" spc="300" dirty="0">
              <a:latin typeface="Lato" panose="020F0502020204030203" pitchFamily="34" charset="0"/>
              <a:ea typeface="Source Sans Pro" panose="020B0503030403020204" pitchFamily="34" charset="0"/>
            </a:endParaRPr>
          </a:p>
        </p:txBody>
      </p:sp>
      <p:sp>
        <p:nvSpPr>
          <p:cNvPr id="5" name="Rectangle 4">
            <a:extLst>
              <a:ext uri="{FF2B5EF4-FFF2-40B4-BE49-F238E27FC236}">
                <a16:creationId xmlns:a16="http://schemas.microsoft.com/office/drawing/2014/main" id="{FE945453-CC9F-4CFB-92E1-9AA5DB5BA856}"/>
              </a:ext>
            </a:extLst>
          </p:cNvPr>
          <p:cNvSpPr/>
          <p:nvPr/>
        </p:nvSpPr>
        <p:spPr>
          <a:xfrm>
            <a:off x="1902779" y="5484178"/>
            <a:ext cx="8386439" cy="646331"/>
          </a:xfrm>
          <a:prstGeom prst="rect">
            <a:avLst/>
          </a:prstGeom>
        </p:spPr>
        <p:txBody>
          <a:bodyPr wrap="square">
            <a:spAutoFit/>
          </a:bodyPr>
          <a:lstStyle/>
          <a:p>
            <a:r>
              <a:rPr lang="en-US" b="1" dirty="0">
                <a:solidFill>
                  <a:srgbClr val="000000"/>
                </a:solidFill>
                <a:latin typeface="Lucida Grande"/>
              </a:rPr>
              <a:t>Variational Item Response Theory: Fast, Accurate, and Expressive</a:t>
            </a:r>
          </a:p>
          <a:p>
            <a:r>
              <a:rPr lang="en-US" u="sng" dirty="0">
                <a:solidFill>
                  <a:srgbClr val="000000"/>
                </a:solidFill>
                <a:latin typeface="Lucida Grande"/>
                <a:hlinkClick r:id="rId3"/>
              </a:rPr>
              <a:t>Mike Wu</a:t>
            </a:r>
            <a:r>
              <a:rPr lang="en-US" dirty="0">
                <a:solidFill>
                  <a:srgbClr val="000000"/>
                </a:solidFill>
                <a:latin typeface="Lucida Grande"/>
              </a:rPr>
              <a:t>, </a:t>
            </a:r>
            <a:r>
              <a:rPr lang="en-US" dirty="0">
                <a:solidFill>
                  <a:srgbClr val="000000"/>
                </a:solidFill>
                <a:latin typeface="Lucida Grande"/>
                <a:hlinkClick r:id="rId4"/>
              </a:rPr>
              <a:t>Richard L. Davis</a:t>
            </a:r>
            <a:r>
              <a:rPr lang="en-US" dirty="0">
                <a:solidFill>
                  <a:srgbClr val="000000"/>
                </a:solidFill>
                <a:latin typeface="Lucida Grande"/>
              </a:rPr>
              <a:t>, </a:t>
            </a:r>
            <a:r>
              <a:rPr lang="en-US" dirty="0">
                <a:solidFill>
                  <a:srgbClr val="000000"/>
                </a:solidFill>
                <a:latin typeface="Lucida Grande"/>
                <a:hlinkClick r:id="rId5"/>
              </a:rPr>
              <a:t>Benjamin W. Domingue</a:t>
            </a:r>
            <a:r>
              <a:rPr lang="en-US" dirty="0">
                <a:solidFill>
                  <a:srgbClr val="000000"/>
                </a:solidFill>
                <a:latin typeface="Lucida Grande"/>
              </a:rPr>
              <a:t>, </a:t>
            </a:r>
            <a:r>
              <a:rPr lang="en-US" dirty="0">
                <a:solidFill>
                  <a:srgbClr val="000000"/>
                </a:solidFill>
                <a:latin typeface="Lucida Grande"/>
                <a:hlinkClick r:id="rId6"/>
              </a:rPr>
              <a:t>Chris </a:t>
            </a:r>
            <a:r>
              <a:rPr lang="en-US" dirty="0" err="1">
                <a:solidFill>
                  <a:srgbClr val="000000"/>
                </a:solidFill>
                <a:latin typeface="Lucida Grande"/>
                <a:hlinkClick r:id="rId6"/>
              </a:rPr>
              <a:t>Piech</a:t>
            </a:r>
            <a:r>
              <a:rPr lang="en-US" dirty="0">
                <a:solidFill>
                  <a:srgbClr val="000000"/>
                </a:solidFill>
                <a:latin typeface="Lucida Grande"/>
              </a:rPr>
              <a:t>, </a:t>
            </a:r>
            <a:r>
              <a:rPr lang="en-US" dirty="0">
                <a:solidFill>
                  <a:srgbClr val="000000"/>
                </a:solidFill>
                <a:latin typeface="Lucida Grande"/>
                <a:hlinkClick r:id="rId7"/>
              </a:rPr>
              <a:t>Noah Goodman</a:t>
            </a:r>
            <a:endParaRPr lang="en-US" b="0" i="0" dirty="0">
              <a:solidFill>
                <a:srgbClr val="000000"/>
              </a:solidFill>
              <a:effectLst/>
              <a:latin typeface="Lucida Grande"/>
            </a:endParaRPr>
          </a:p>
        </p:txBody>
      </p:sp>
    </p:spTree>
    <p:extLst>
      <p:ext uri="{BB962C8B-B14F-4D97-AF65-F5344CB8AC3E}">
        <p14:creationId xmlns:p14="http://schemas.microsoft.com/office/powerpoint/2010/main" val="26513168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2DCE63-F512-489F-8C33-B9977EFA371C}"/>
              </a:ext>
            </a:extLst>
          </p:cNvPr>
          <p:cNvPicPr>
            <a:picLocks noChangeAspect="1"/>
          </p:cNvPicPr>
          <p:nvPr/>
        </p:nvPicPr>
        <p:blipFill rotWithShape="1">
          <a:blip r:embed="rId2"/>
          <a:srcRect l="7813" t="8195" r="41719" b="51528"/>
          <a:stretch/>
        </p:blipFill>
        <p:spPr>
          <a:xfrm>
            <a:off x="952500" y="561975"/>
            <a:ext cx="6153150" cy="2762250"/>
          </a:xfrm>
          <a:prstGeom prst="rect">
            <a:avLst/>
          </a:prstGeom>
        </p:spPr>
      </p:pic>
      <p:pic>
        <p:nvPicPr>
          <p:cNvPr id="5" name="Picture 4">
            <a:extLst>
              <a:ext uri="{FF2B5EF4-FFF2-40B4-BE49-F238E27FC236}">
                <a16:creationId xmlns:a16="http://schemas.microsoft.com/office/drawing/2014/main" id="{0ABD0BCB-FE8E-4039-AE70-28E323A37B8F}"/>
              </a:ext>
            </a:extLst>
          </p:cNvPr>
          <p:cNvPicPr>
            <a:picLocks noChangeAspect="1"/>
          </p:cNvPicPr>
          <p:nvPr/>
        </p:nvPicPr>
        <p:blipFill rotWithShape="1">
          <a:blip r:embed="rId3"/>
          <a:srcRect l="9218" t="18332" r="43439" b="24306"/>
          <a:stretch/>
        </p:blipFill>
        <p:spPr>
          <a:xfrm>
            <a:off x="5467350" y="2705100"/>
            <a:ext cx="5772150" cy="3933825"/>
          </a:xfrm>
          <a:prstGeom prst="rect">
            <a:avLst/>
          </a:prstGeom>
        </p:spPr>
      </p:pic>
    </p:spTree>
    <p:extLst>
      <p:ext uri="{BB962C8B-B14F-4D97-AF65-F5344CB8AC3E}">
        <p14:creationId xmlns:p14="http://schemas.microsoft.com/office/powerpoint/2010/main" val="66181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TotalTime>
  <Words>2683</Words>
  <Application>Microsoft Office PowerPoint</Application>
  <PresentationFormat>Widescreen</PresentationFormat>
  <Paragraphs>487</Paragraphs>
  <Slides>145</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145</vt:i4>
      </vt:variant>
    </vt:vector>
  </HeadingPairs>
  <TitlesOfParts>
    <vt:vector size="161" baseType="lpstr">
      <vt:lpstr>Avenir-Next</vt:lpstr>
      <vt:lpstr>Bebas Neue</vt:lpstr>
      <vt:lpstr>FangSong</vt:lpstr>
      <vt:lpstr>Lucida Grande</vt:lpstr>
      <vt:lpstr>Montserrat Bold</vt:lpstr>
      <vt:lpstr>Arial</vt:lpstr>
      <vt:lpstr>Calibri</vt:lpstr>
      <vt:lpstr>Calibri Light</vt:lpstr>
      <vt:lpstr>Cambria Math</vt:lpstr>
      <vt:lpstr>Centaur</vt:lpstr>
      <vt:lpstr>Helvetica</vt:lpstr>
      <vt:lpstr>Lato</vt:lpstr>
      <vt:lpstr>Lato Black</vt:lpstr>
      <vt:lpstr>Lato Semibold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Julius Ling</dc:creator>
  <cp:lastModifiedBy>Julius Ling</cp:lastModifiedBy>
  <cp:revision>107</cp:revision>
  <dcterms:created xsi:type="dcterms:W3CDTF">2020-11-30T04:21:50Z</dcterms:created>
  <dcterms:modified xsi:type="dcterms:W3CDTF">2021-12-22T06:38:43Z</dcterms:modified>
</cp:coreProperties>
</file>